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6" r:id="rId10"/>
    <p:sldId id="264" r:id="rId11"/>
    <p:sldId id="265"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6" d="100"/>
          <a:sy n="76" d="100"/>
        </p:scale>
        <p:origin x="33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ya Gaba" userId="b2cf41bd76788ce1" providerId="LiveId" clId="{098DA644-4AAD-48D8-BDE2-C354DD52410A}"/>
    <pc:docChg chg="addSld modSld">
      <pc:chgData name="Jiya Gaba" userId="b2cf41bd76788ce1" providerId="LiveId" clId="{098DA644-4AAD-48D8-BDE2-C354DD52410A}" dt="2024-03-19T09:28:01.931" v="64" actId="14100"/>
      <pc:docMkLst>
        <pc:docMk/>
      </pc:docMkLst>
      <pc:sldChg chg="addSp modSp new mod">
        <pc:chgData name="Jiya Gaba" userId="b2cf41bd76788ce1" providerId="LiveId" clId="{098DA644-4AAD-48D8-BDE2-C354DD52410A}" dt="2024-03-19T09:28:01.931" v="64" actId="14100"/>
        <pc:sldMkLst>
          <pc:docMk/>
          <pc:sldMk cId="687022871" sldId="266"/>
        </pc:sldMkLst>
        <pc:spChg chg="add mod">
          <ac:chgData name="Jiya Gaba" userId="b2cf41bd76788ce1" providerId="LiveId" clId="{098DA644-4AAD-48D8-BDE2-C354DD52410A}" dt="2024-03-19T09:26:25.305" v="54" actId="20577"/>
          <ac:spMkLst>
            <pc:docMk/>
            <pc:sldMk cId="687022871" sldId="266"/>
            <ac:spMk id="2" creationId="{F1A838F8-14BA-C387-808A-F9E43CF9CF61}"/>
          </ac:spMkLst>
        </pc:spChg>
        <pc:picChg chg="add mod">
          <ac:chgData name="Jiya Gaba" userId="b2cf41bd76788ce1" providerId="LiveId" clId="{098DA644-4AAD-48D8-BDE2-C354DD52410A}" dt="2024-03-19T09:28:01.931" v="64" actId="14100"/>
          <ac:picMkLst>
            <pc:docMk/>
            <pc:sldMk cId="687022871" sldId="266"/>
            <ac:picMk id="4" creationId="{6AB2F339-C579-E135-79B6-C04D771F3B3C}"/>
          </ac:picMkLst>
        </pc:picChg>
        <pc:picChg chg="add mod">
          <ac:chgData name="Jiya Gaba" userId="b2cf41bd76788ce1" providerId="LiveId" clId="{098DA644-4AAD-48D8-BDE2-C354DD52410A}" dt="2024-03-19T09:27:53.998" v="63" actId="1076"/>
          <ac:picMkLst>
            <pc:docMk/>
            <pc:sldMk cId="687022871" sldId="266"/>
            <ac:picMk id="6" creationId="{596E1EEF-0C55-993E-C9A6-D89EF2570FB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549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edium.com/analytics-vidhya/python-based-gui-application-to-encrypt-and-decrypt-text-using-caesar-ci"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a:solidFill>
              <a:srgbClr val="7030A0"/>
            </a:solidFill>
          </a:ln>
        </p:spPr>
        <p:txBody>
          <a:bodyPr anchor="ctr"/>
          <a:lstStyle/>
          <a:p>
            <a:endParaRPr lang="en-IN" dirty="0"/>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877735"/>
            <a:ext cx="7477601" cy="2499598"/>
          </a:xfrm>
          <a:prstGeom prst="rect">
            <a:avLst/>
          </a:prstGeom>
          <a:noFill/>
          <a:ln/>
        </p:spPr>
        <p:txBody>
          <a:bodyPr wrap="square" rtlCol="0" anchor="t"/>
          <a:lstStyle/>
          <a:p>
            <a:pPr marL="0" indent="0">
              <a:lnSpc>
                <a:spcPts val="6561"/>
              </a:lnSpc>
              <a:buNone/>
            </a:pPr>
            <a:r>
              <a:rPr lang="en-US" sz="5249" dirty="0">
                <a:solidFill>
                  <a:srgbClr val="FFFFFF"/>
                </a:solidFill>
                <a:latin typeface="Kanit" pitchFamily="34" charset="0"/>
                <a:ea typeface="Kanit" pitchFamily="34" charset="-122"/>
                <a:cs typeface="Kanit" pitchFamily="34" charset="-120"/>
              </a:rPr>
              <a:t>GUI Application for Encrypting and Decrypting Messages</a:t>
            </a:r>
            <a:endParaRPr lang="en-US" sz="5249" dirty="0"/>
          </a:p>
        </p:txBody>
      </p:sp>
      <p:sp>
        <p:nvSpPr>
          <p:cNvPr id="6" name="Text 3"/>
          <p:cNvSpPr/>
          <p:nvPr/>
        </p:nvSpPr>
        <p:spPr>
          <a:xfrm>
            <a:off x="6319599" y="4710588"/>
            <a:ext cx="2663627" cy="2082097"/>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6319599" y="5391031"/>
            <a:ext cx="7477601" cy="355402"/>
          </a:xfrm>
          <a:prstGeom prst="rect">
            <a:avLst/>
          </a:prstGeom>
          <a:noFill/>
          <a:ln/>
        </p:spPr>
        <p:txBody>
          <a:bodyPr wrap="none" rtlCol="0" anchor="t"/>
          <a:lstStyle/>
          <a:p>
            <a:pPr marL="0" indent="0">
              <a:lnSpc>
                <a:spcPts val="2799"/>
              </a:lnSpc>
              <a:buNone/>
            </a:pPr>
            <a:endParaRPr lang="en-US" sz="1750" dirty="0"/>
          </a:p>
        </p:txBody>
      </p:sp>
      <p:sp>
        <p:nvSpPr>
          <p:cNvPr id="8" name="Text 5"/>
          <p:cNvSpPr/>
          <p:nvPr/>
        </p:nvSpPr>
        <p:spPr>
          <a:xfrm>
            <a:off x="10249320" y="5247820"/>
            <a:ext cx="3344760" cy="2499598"/>
          </a:xfrm>
          <a:prstGeom prst="rect">
            <a:avLst/>
          </a:prstGeom>
          <a:noFill/>
          <a:ln>
            <a:solidFill>
              <a:srgbClr val="7030A0"/>
            </a:solidFill>
          </a:ln>
        </p:spPr>
        <p:txBody>
          <a:bodyPr wrap="none" rtlCol="0" anchor="t"/>
          <a:lstStyle/>
          <a:p>
            <a:pPr marL="0" indent="0">
              <a:lnSpc>
                <a:spcPct val="150000"/>
              </a:lnSpc>
              <a:buNone/>
            </a:pPr>
            <a:r>
              <a:rPr lang="en-US" sz="3200" dirty="0">
                <a:solidFill>
                  <a:srgbClr val="D9E1FF"/>
                </a:solidFill>
                <a:latin typeface="Martel Sans" pitchFamily="34" charset="0"/>
                <a:ea typeface="Martel Sans" pitchFamily="34" charset="-122"/>
                <a:cs typeface="Martel Sans" pitchFamily="34" charset="-120"/>
              </a:rPr>
              <a:t> </a:t>
            </a:r>
            <a:r>
              <a:rPr lang="en-US" sz="3600" dirty="0">
                <a:solidFill>
                  <a:srgbClr val="D9E1FF"/>
                </a:solidFill>
                <a:latin typeface="Martel Sans" pitchFamily="34" charset="0"/>
                <a:ea typeface="Martel Sans" pitchFamily="34" charset="-122"/>
                <a:cs typeface="Martel Sans" pitchFamily="34" charset="-120"/>
              </a:rPr>
              <a:t>Submitted By:</a:t>
            </a:r>
          </a:p>
          <a:p>
            <a:pPr marL="0" indent="0">
              <a:lnSpc>
                <a:spcPct val="150000"/>
              </a:lnSpc>
              <a:buNone/>
            </a:pPr>
            <a:r>
              <a:rPr lang="en-US" sz="3600" dirty="0">
                <a:solidFill>
                  <a:srgbClr val="D9E1FF"/>
                </a:solidFill>
                <a:latin typeface="Martel Sans" pitchFamily="34" charset="0"/>
                <a:ea typeface="Martel Sans" pitchFamily="34" charset="-122"/>
                <a:cs typeface="Martel Sans" pitchFamily="34" charset="-120"/>
              </a:rPr>
              <a:t> Jiya</a:t>
            </a:r>
          </a:p>
          <a:p>
            <a:pPr marL="0" indent="0">
              <a:lnSpc>
                <a:spcPct val="150000"/>
              </a:lnSpc>
              <a:buNone/>
            </a:pPr>
            <a:r>
              <a:rPr lang="en-US" sz="3600" dirty="0">
                <a:solidFill>
                  <a:srgbClr val="D9E1FF"/>
                </a:solidFill>
                <a:latin typeface="Martel Sans" pitchFamily="34" charset="0"/>
                <a:ea typeface="Martel Sans" pitchFamily="34" charset="-122"/>
                <a:cs typeface="Martel Sans" pitchFamily="34" charset="-120"/>
              </a:rPr>
              <a:t>2210990464</a:t>
            </a:r>
          </a:p>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                      </a:t>
            </a:r>
            <a:endParaRPr lang="en-US" sz="1750" dirty="0"/>
          </a:p>
        </p:txBody>
      </p:sp>
      <p:sp>
        <p:nvSpPr>
          <p:cNvPr id="10" name="TextBox 9">
            <a:extLst>
              <a:ext uri="{FF2B5EF4-FFF2-40B4-BE49-F238E27FC236}">
                <a16:creationId xmlns:a16="http://schemas.microsoft.com/office/drawing/2014/main" id="{2AD82E40-F3B7-7C99-C9F0-9B3BF8B4ED81}"/>
              </a:ext>
            </a:extLst>
          </p:cNvPr>
          <p:cNvSpPr txBox="1"/>
          <p:nvPr/>
        </p:nvSpPr>
        <p:spPr>
          <a:xfrm>
            <a:off x="6858000" y="3416439"/>
            <a:ext cx="914400" cy="914400"/>
          </a:xfrm>
          <a:prstGeom prst="rect">
            <a:avLst/>
          </a:prstGeom>
          <a:noFill/>
        </p:spPr>
        <p:txBody>
          <a:bodyPr wrap="square" rtlCol="0">
            <a:spAutoFit/>
          </a:bodyPr>
          <a:lstStyle/>
          <a:p>
            <a:endParaRPr lang="en-IN" dirty="0"/>
          </a:p>
        </p:txBody>
      </p:sp>
      <p:sp>
        <p:nvSpPr>
          <p:cNvPr id="11" name="TextBox 10">
            <a:extLst>
              <a:ext uri="{FF2B5EF4-FFF2-40B4-BE49-F238E27FC236}">
                <a16:creationId xmlns:a16="http://schemas.microsoft.com/office/drawing/2014/main" id="{BD84FC46-D1FC-F302-3FA4-36241D6AA851}"/>
              </a:ext>
            </a:extLst>
          </p:cNvPr>
          <p:cNvSpPr txBox="1"/>
          <p:nvPr/>
        </p:nvSpPr>
        <p:spPr>
          <a:xfrm>
            <a:off x="6319599" y="5247822"/>
            <a:ext cx="2905600" cy="2123658"/>
          </a:xfrm>
          <a:prstGeom prst="rect">
            <a:avLst/>
          </a:prstGeom>
          <a:noFill/>
          <a:ln>
            <a:solidFill>
              <a:srgbClr val="7030A0"/>
            </a:solidFill>
          </a:ln>
        </p:spPr>
        <p:txBody>
          <a:bodyPr wrap="square" rtlCol="0">
            <a:spAutoFit/>
          </a:bodyPr>
          <a:lstStyle/>
          <a:p>
            <a:r>
              <a:rPr lang="en-IN" sz="3200" dirty="0">
                <a:solidFill>
                  <a:schemeClr val="bg1"/>
                </a:solidFill>
              </a:rPr>
              <a:t>Submitted To:</a:t>
            </a:r>
          </a:p>
          <a:p>
            <a:endParaRPr lang="en-US" altLang="zh-CN" sz="32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a:p>
            <a:r>
              <a:rPr lang="en-US" altLang="zh-CN" sz="3200" b="1" dirty="0">
                <a:solidFill>
                  <a:srgbClr val="FFFFFF"/>
                </a:solidFill>
                <a:latin typeface="Calibri" panose="020F0502020204030204" pitchFamily="34" charset="0"/>
                <a:ea typeface="Calibri" panose="020F0502020204030204" pitchFamily="34" charset="0"/>
                <a:cs typeface="Calibri" panose="020F0502020204030204" pitchFamily="34" charset="0"/>
              </a:rPr>
              <a:t>Tushar </a:t>
            </a:r>
            <a:r>
              <a:rPr lang="en-US" altLang="zh-CN" sz="3200" b="1" dirty="0" err="1">
                <a:solidFill>
                  <a:srgbClr val="FFFFFF"/>
                </a:solidFill>
                <a:latin typeface="Calibri" panose="020F0502020204030204" pitchFamily="34" charset="0"/>
                <a:ea typeface="Calibri" panose="020F0502020204030204" pitchFamily="34" charset="0"/>
                <a:cs typeface="Calibri" panose="020F0502020204030204" pitchFamily="34" charset="0"/>
              </a:rPr>
              <a:t>Khitoliya</a:t>
            </a:r>
            <a:endParaRPr lang="en-US" altLang="zh-CN" sz="32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a:p>
            <a:endParaRPr lang="en-IN" dirty="0">
              <a:solidFill>
                <a:schemeClr val="bg1"/>
              </a:solidFill>
            </a:endParaRPr>
          </a:p>
          <a:p>
            <a:endParaRPr lang="en-IN"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60" y="80386"/>
            <a:ext cx="14630400" cy="8229600"/>
          </a:xfrm>
          <a:prstGeom prst="rect">
            <a:avLst/>
          </a:prstGeom>
          <a:solidFill>
            <a:srgbClr val="100C35"/>
          </a:solidFill>
          <a:ln/>
        </p:spPr>
        <p:txBody>
          <a:bodyPr/>
          <a:lstStyle/>
          <a:p>
            <a:endParaRPr lang="en-IN" dirty="0"/>
          </a:p>
        </p:txBody>
      </p:sp>
      <p:sp>
        <p:nvSpPr>
          <p:cNvPr id="4" name="Text 2"/>
          <p:cNvSpPr/>
          <p:nvPr/>
        </p:nvSpPr>
        <p:spPr>
          <a:xfrm>
            <a:off x="2170444" y="643095"/>
            <a:ext cx="5732925" cy="783771"/>
          </a:xfrm>
          <a:prstGeom prst="rect">
            <a:avLst/>
          </a:prstGeom>
          <a:noFill/>
          <a:ln/>
        </p:spPr>
        <p:txBody>
          <a:bodyPr wrap="none" rtlCol="0" anchor="t"/>
          <a:lstStyle/>
          <a:p>
            <a:pPr marL="0" indent="0">
              <a:lnSpc>
                <a:spcPts val="5468"/>
              </a:lnSpc>
              <a:buNone/>
            </a:pPr>
            <a:r>
              <a:rPr lang="en-US" sz="4374" b="1" dirty="0">
                <a:solidFill>
                  <a:srgbClr val="FFFFFF"/>
                </a:solidFill>
                <a:latin typeface="Kanit" pitchFamily="34" charset="0"/>
                <a:ea typeface="Kanit" pitchFamily="34" charset="-122"/>
                <a:cs typeface="Kanit" pitchFamily="34" charset="-120"/>
              </a:rPr>
              <a:t>References</a:t>
            </a:r>
          </a:p>
          <a:p>
            <a:pPr marL="0" indent="0">
              <a:lnSpc>
                <a:spcPts val="5468"/>
              </a:lnSpc>
              <a:buNone/>
            </a:pPr>
            <a:endParaRPr lang="en-US" sz="4374" dirty="0"/>
          </a:p>
          <a:p>
            <a:pPr>
              <a:lnSpc>
                <a:spcPts val="5468"/>
              </a:lnSpc>
            </a:pPr>
            <a:r>
              <a:rPr lang="en-US" sz="2000" dirty="0">
                <a:solidFill>
                  <a:schemeClr val="bg1"/>
                </a:solidFill>
                <a:hlinkClick r:id="rId3">
                  <a:extLst>
                    <a:ext uri="{A12FA001-AC4F-418D-AE19-62706E023703}">
                      <ahyp:hlinkClr xmlns:ahyp="http://schemas.microsoft.com/office/drawing/2018/hyperlinkcolor" val="tx"/>
                    </a:ext>
                  </a:extLst>
                </a:hlinkClick>
              </a:rPr>
              <a:t>https://medium.com/analytics-vidhya/python-based-gui-application-to-encrypt-and-decrypt-text-using-caesar-ci</a:t>
            </a:r>
            <a:endParaRPr lang="en-US" sz="2000" dirty="0">
              <a:solidFill>
                <a:schemeClr val="bg1"/>
              </a:solidFill>
            </a:endParaRPr>
          </a:p>
          <a:p>
            <a:pPr>
              <a:lnSpc>
                <a:spcPts val="5468"/>
              </a:lnSpc>
            </a:pPr>
            <a:r>
              <a:rPr lang="en-US" sz="2000" dirty="0">
                <a:solidFill>
                  <a:schemeClr val="bg1"/>
                </a:solidFill>
              </a:rPr>
              <a:t>pher-23ec88e75558</a:t>
            </a:r>
          </a:p>
        </p:txBody>
      </p:sp>
      <p:sp>
        <p:nvSpPr>
          <p:cNvPr id="5" name="Text 3"/>
          <p:cNvSpPr/>
          <p:nvPr/>
        </p:nvSpPr>
        <p:spPr>
          <a:xfrm>
            <a:off x="2348390" y="2140299"/>
            <a:ext cx="2424578" cy="364755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60" y="0"/>
            <a:ext cx="14630400" cy="8229600"/>
          </a:xfrm>
          <a:prstGeom prst="rect">
            <a:avLst/>
          </a:prstGeom>
          <a:solidFill>
            <a:srgbClr val="100C35"/>
          </a:solidFill>
          <a:ln/>
        </p:spPr>
      </p:sp>
      <p:sp>
        <p:nvSpPr>
          <p:cNvPr id="4" name="Text 2"/>
          <p:cNvSpPr/>
          <p:nvPr/>
        </p:nvSpPr>
        <p:spPr>
          <a:xfrm>
            <a:off x="422030" y="3723203"/>
            <a:ext cx="5265336" cy="1107842"/>
          </a:xfrm>
          <a:prstGeom prst="rect">
            <a:avLst/>
          </a:prstGeom>
          <a:noFill/>
          <a:ln/>
        </p:spPr>
        <p:txBody>
          <a:bodyPr wrap="none" rtlCol="0" anchor="t"/>
          <a:lstStyle/>
          <a:p>
            <a:pPr marL="0" indent="0">
              <a:lnSpc>
                <a:spcPts val="5468"/>
              </a:lnSpc>
              <a:buNone/>
            </a:pPr>
            <a:r>
              <a:rPr lang="en-US" sz="16600" b="1" dirty="0">
                <a:solidFill>
                  <a:srgbClr val="FFFFFF"/>
                </a:solidFill>
                <a:latin typeface="Kanit" pitchFamily="34" charset="0"/>
                <a:ea typeface="Kanit" pitchFamily="34" charset="-122"/>
                <a:cs typeface="Kanit" pitchFamily="34" charset="-120"/>
              </a:rPr>
              <a:t>     Thank You</a:t>
            </a:r>
            <a:endParaRPr lang="en-US" sz="16600" b="1" dirty="0"/>
          </a:p>
        </p:txBody>
      </p:sp>
      <p:sp>
        <p:nvSpPr>
          <p:cNvPr id="5" name="Text 3"/>
          <p:cNvSpPr/>
          <p:nvPr/>
        </p:nvSpPr>
        <p:spPr>
          <a:xfrm>
            <a:off x="2348389" y="4506397"/>
            <a:ext cx="9933503"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507373"/>
          </a:xfrm>
          <a:prstGeom prst="rect">
            <a:avLst/>
          </a:prstGeom>
          <a:solidFill>
            <a:srgbClr val="100C35"/>
          </a:solidFill>
          <a:ln/>
        </p:spPr>
      </p:sp>
      <p:pic>
        <p:nvPicPr>
          <p:cNvPr id="4" name="Image 0" descr="preencoded.png"/>
          <p:cNvPicPr>
            <a:picLocks noChangeAspect="1"/>
          </p:cNvPicPr>
          <p:nvPr/>
        </p:nvPicPr>
        <p:blipFill>
          <a:blip r:embed="rId3"/>
          <a:stretch>
            <a:fillRect/>
          </a:stretch>
        </p:blipFill>
        <p:spPr>
          <a:xfrm>
            <a:off x="0" y="0"/>
            <a:ext cx="14630400" cy="1944172"/>
          </a:xfrm>
          <a:prstGeom prst="rect">
            <a:avLst/>
          </a:prstGeom>
        </p:spPr>
      </p:pic>
      <p:sp>
        <p:nvSpPr>
          <p:cNvPr id="5" name="Text 2"/>
          <p:cNvSpPr/>
          <p:nvPr/>
        </p:nvSpPr>
        <p:spPr>
          <a:xfrm>
            <a:off x="3838456" y="2371844"/>
            <a:ext cx="3888462" cy="486013"/>
          </a:xfrm>
          <a:prstGeom prst="rect">
            <a:avLst/>
          </a:prstGeom>
          <a:noFill/>
          <a:ln/>
        </p:spPr>
        <p:txBody>
          <a:bodyPr wrap="none" rtlCol="0" anchor="t"/>
          <a:lstStyle/>
          <a:p>
            <a:pPr marL="0" indent="0">
              <a:lnSpc>
                <a:spcPts val="3827"/>
              </a:lnSpc>
              <a:buNone/>
            </a:pPr>
            <a:r>
              <a:rPr lang="en-US" sz="3062" dirty="0">
                <a:solidFill>
                  <a:srgbClr val="FFFFFF"/>
                </a:solidFill>
                <a:latin typeface="Kanit" pitchFamily="34" charset="0"/>
                <a:ea typeface="Kanit" pitchFamily="34" charset="-122"/>
                <a:cs typeface="Kanit" pitchFamily="34" charset="-120"/>
              </a:rPr>
              <a:t>Project Introduction</a:t>
            </a:r>
            <a:endParaRPr lang="en-US" sz="3062" dirty="0"/>
          </a:p>
        </p:txBody>
      </p:sp>
      <p:sp>
        <p:nvSpPr>
          <p:cNvPr id="6" name="Shape 3"/>
          <p:cNvSpPr/>
          <p:nvPr/>
        </p:nvSpPr>
        <p:spPr>
          <a:xfrm>
            <a:off x="4062055" y="3091101"/>
            <a:ext cx="19407" cy="4988600"/>
          </a:xfrm>
          <a:prstGeom prst="rect">
            <a:avLst/>
          </a:prstGeom>
          <a:solidFill>
            <a:srgbClr val="FA2F5C"/>
          </a:solidFill>
          <a:ln/>
        </p:spPr>
      </p:sp>
      <p:sp>
        <p:nvSpPr>
          <p:cNvPr id="7" name="Shape 4"/>
          <p:cNvSpPr/>
          <p:nvPr/>
        </p:nvSpPr>
        <p:spPr>
          <a:xfrm>
            <a:off x="4246662" y="3377744"/>
            <a:ext cx="544354" cy="19407"/>
          </a:xfrm>
          <a:prstGeom prst="rect">
            <a:avLst/>
          </a:prstGeom>
          <a:solidFill>
            <a:srgbClr val="FA2F5C"/>
          </a:solidFill>
          <a:ln/>
        </p:spPr>
      </p:sp>
      <p:sp>
        <p:nvSpPr>
          <p:cNvPr id="8" name="Shape 5"/>
          <p:cNvSpPr/>
          <p:nvPr/>
        </p:nvSpPr>
        <p:spPr>
          <a:xfrm>
            <a:off x="3896737" y="3212544"/>
            <a:ext cx="349925" cy="349925"/>
          </a:xfrm>
          <a:prstGeom prst="roundRect">
            <a:avLst>
              <a:gd name="adj" fmla="val 13335"/>
            </a:avLst>
          </a:prstGeom>
          <a:solidFill>
            <a:srgbClr val="221D4C"/>
          </a:solidFill>
          <a:ln/>
        </p:spPr>
      </p:sp>
      <p:sp>
        <p:nvSpPr>
          <p:cNvPr id="9" name="Text 6"/>
          <p:cNvSpPr/>
          <p:nvPr/>
        </p:nvSpPr>
        <p:spPr>
          <a:xfrm>
            <a:off x="4034492" y="3241596"/>
            <a:ext cx="74414" cy="291703"/>
          </a:xfrm>
          <a:prstGeom prst="rect">
            <a:avLst/>
          </a:prstGeom>
          <a:noFill/>
          <a:ln/>
        </p:spPr>
        <p:txBody>
          <a:bodyPr wrap="none" rtlCol="0" anchor="t"/>
          <a:lstStyle/>
          <a:p>
            <a:pPr marL="0" indent="0" algn="ctr">
              <a:lnSpc>
                <a:spcPts val="2296"/>
              </a:lnSpc>
              <a:buNone/>
            </a:pPr>
            <a:r>
              <a:rPr lang="en-US" sz="1837" dirty="0">
                <a:solidFill>
                  <a:srgbClr val="FFFFFF"/>
                </a:solidFill>
                <a:latin typeface="Kanit" pitchFamily="34" charset="0"/>
                <a:ea typeface="Kanit" pitchFamily="34" charset="-122"/>
                <a:cs typeface="Kanit" pitchFamily="34" charset="-120"/>
              </a:rPr>
              <a:t>1</a:t>
            </a:r>
            <a:endParaRPr lang="en-US" sz="1837" dirty="0"/>
          </a:p>
        </p:txBody>
      </p:sp>
      <p:sp>
        <p:nvSpPr>
          <p:cNvPr id="10" name="Text 7"/>
          <p:cNvSpPr/>
          <p:nvPr/>
        </p:nvSpPr>
        <p:spPr>
          <a:xfrm>
            <a:off x="4927163" y="3246596"/>
            <a:ext cx="1944172" cy="243007"/>
          </a:xfrm>
          <a:prstGeom prst="rect">
            <a:avLst/>
          </a:prstGeom>
          <a:noFill/>
          <a:ln/>
        </p:spPr>
        <p:txBody>
          <a:bodyPr wrap="none" rtlCol="0" anchor="t"/>
          <a:lstStyle/>
          <a:p>
            <a:pPr marL="0" indent="0" algn="l">
              <a:lnSpc>
                <a:spcPts val="1914"/>
              </a:lnSpc>
              <a:buNone/>
            </a:pPr>
            <a:r>
              <a:rPr lang="en-US" sz="1531" dirty="0">
                <a:solidFill>
                  <a:srgbClr val="FFFFFF"/>
                </a:solidFill>
                <a:latin typeface="Kanit" pitchFamily="34" charset="0"/>
                <a:ea typeface="Kanit" pitchFamily="34" charset="-122"/>
                <a:cs typeface="Kanit" pitchFamily="34" charset="-120"/>
              </a:rPr>
              <a:t>Strengths</a:t>
            </a:r>
            <a:endParaRPr lang="en-US" sz="1531" dirty="0"/>
          </a:p>
        </p:txBody>
      </p:sp>
      <p:sp>
        <p:nvSpPr>
          <p:cNvPr id="11" name="Text 8"/>
          <p:cNvSpPr/>
          <p:nvPr/>
        </p:nvSpPr>
        <p:spPr>
          <a:xfrm>
            <a:off x="4927163" y="3582829"/>
            <a:ext cx="5864781" cy="746165"/>
          </a:xfrm>
          <a:prstGeom prst="rect">
            <a:avLst/>
          </a:prstGeom>
          <a:noFill/>
          <a:ln/>
        </p:spPr>
        <p:txBody>
          <a:bodyPr wrap="square" rtlCol="0" anchor="t"/>
          <a:lstStyle/>
          <a:p>
            <a:pPr marL="0" indent="0" algn="l">
              <a:lnSpc>
                <a:spcPts val="1960"/>
              </a:lnSpc>
              <a:buNone/>
            </a:pPr>
            <a:r>
              <a:rPr lang="en-US" sz="1225" dirty="0">
                <a:solidFill>
                  <a:srgbClr val="D9E1FF"/>
                </a:solidFill>
                <a:latin typeface="Martel Sans" pitchFamily="34" charset="0"/>
                <a:ea typeface="Martel Sans" pitchFamily="34" charset="-122"/>
                <a:cs typeface="Martel Sans" pitchFamily="34" charset="-120"/>
              </a:rPr>
              <a:t>Identifying your strengths is the first step in leadership development. It's important to understand what you're naturally good at and where your skills lie. This can help you focus on areas where you can excel and contribute the most.</a:t>
            </a:r>
            <a:endParaRPr lang="en-US" sz="1225" dirty="0"/>
          </a:p>
        </p:txBody>
      </p:sp>
      <p:sp>
        <p:nvSpPr>
          <p:cNvPr id="12" name="Shape 9"/>
          <p:cNvSpPr/>
          <p:nvPr/>
        </p:nvSpPr>
        <p:spPr>
          <a:xfrm>
            <a:off x="4246662" y="4926628"/>
            <a:ext cx="544354" cy="19407"/>
          </a:xfrm>
          <a:prstGeom prst="rect">
            <a:avLst/>
          </a:prstGeom>
          <a:solidFill>
            <a:srgbClr val="FA2F5C"/>
          </a:solidFill>
          <a:ln/>
        </p:spPr>
      </p:sp>
      <p:sp>
        <p:nvSpPr>
          <p:cNvPr id="13" name="Shape 10"/>
          <p:cNvSpPr/>
          <p:nvPr/>
        </p:nvSpPr>
        <p:spPr>
          <a:xfrm>
            <a:off x="3896737" y="4761428"/>
            <a:ext cx="349925" cy="349925"/>
          </a:xfrm>
          <a:prstGeom prst="roundRect">
            <a:avLst>
              <a:gd name="adj" fmla="val 13335"/>
            </a:avLst>
          </a:prstGeom>
          <a:solidFill>
            <a:srgbClr val="221D4C"/>
          </a:solidFill>
          <a:ln/>
        </p:spPr>
      </p:sp>
      <p:sp>
        <p:nvSpPr>
          <p:cNvPr id="14" name="Text 11"/>
          <p:cNvSpPr/>
          <p:nvPr/>
        </p:nvSpPr>
        <p:spPr>
          <a:xfrm>
            <a:off x="4012228" y="4790480"/>
            <a:ext cx="118824" cy="291703"/>
          </a:xfrm>
          <a:prstGeom prst="rect">
            <a:avLst/>
          </a:prstGeom>
          <a:noFill/>
          <a:ln/>
        </p:spPr>
        <p:txBody>
          <a:bodyPr wrap="none" rtlCol="0" anchor="t"/>
          <a:lstStyle/>
          <a:p>
            <a:pPr marL="0" indent="0" algn="ctr">
              <a:lnSpc>
                <a:spcPts val="2296"/>
              </a:lnSpc>
              <a:buNone/>
            </a:pPr>
            <a:r>
              <a:rPr lang="en-US" sz="1837" dirty="0">
                <a:solidFill>
                  <a:srgbClr val="FFFFFF"/>
                </a:solidFill>
                <a:latin typeface="Kanit" pitchFamily="34" charset="0"/>
                <a:ea typeface="Kanit" pitchFamily="34" charset="-122"/>
                <a:cs typeface="Kanit" pitchFamily="34" charset="-120"/>
              </a:rPr>
              <a:t>2</a:t>
            </a:r>
            <a:endParaRPr lang="en-US" sz="1837" dirty="0"/>
          </a:p>
        </p:txBody>
      </p:sp>
      <p:sp>
        <p:nvSpPr>
          <p:cNvPr id="15" name="Text 12"/>
          <p:cNvSpPr/>
          <p:nvPr/>
        </p:nvSpPr>
        <p:spPr>
          <a:xfrm>
            <a:off x="4927163" y="4795480"/>
            <a:ext cx="1944172" cy="243007"/>
          </a:xfrm>
          <a:prstGeom prst="rect">
            <a:avLst/>
          </a:prstGeom>
          <a:noFill/>
          <a:ln/>
        </p:spPr>
        <p:txBody>
          <a:bodyPr wrap="none" rtlCol="0" anchor="t"/>
          <a:lstStyle/>
          <a:p>
            <a:pPr marL="0" indent="0" algn="l">
              <a:lnSpc>
                <a:spcPts val="1914"/>
              </a:lnSpc>
              <a:buNone/>
            </a:pPr>
            <a:r>
              <a:rPr lang="en-US" sz="1531" dirty="0">
                <a:solidFill>
                  <a:srgbClr val="FFFFFF"/>
                </a:solidFill>
                <a:latin typeface="Kanit" pitchFamily="34" charset="0"/>
                <a:ea typeface="Kanit" pitchFamily="34" charset="-122"/>
                <a:cs typeface="Kanit" pitchFamily="34" charset="-120"/>
              </a:rPr>
              <a:t>Goal Setting</a:t>
            </a:r>
            <a:endParaRPr lang="en-US" sz="1531" dirty="0"/>
          </a:p>
        </p:txBody>
      </p:sp>
      <p:sp>
        <p:nvSpPr>
          <p:cNvPr id="16" name="Text 13"/>
          <p:cNvSpPr/>
          <p:nvPr/>
        </p:nvSpPr>
        <p:spPr>
          <a:xfrm>
            <a:off x="4927163" y="5131713"/>
            <a:ext cx="5864781" cy="994886"/>
          </a:xfrm>
          <a:prstGeom prst="rect">
            <a:avLst/>
          </a:prstGeom>
          <a:noFill/>
          <a:ln/>
        </p:spPr>
        <p:txBody>
          <a:bodyPr wrap="square" rtlCol="0" anchor="t"/>
          <a:lstStyle/>
          <a:p>
            <a:pPr marL="0" indent="0" algn="l">
              <a:lnSpc>
                <a:spcPts val="1960"/>
              </a:lnSpc>
              <a:buNone/>
            </a:pPr>
            <a:r>
              <a:rPr lang="en-US" sz="1225" dirty="0">
                <a:solidFill>
                  <a:srgbClr val="D9E1FF"/>
                </a:solidFill>
                <a:latin typeface="Martel Sans" pitchFamily="34" charset="0"/>
                <a:ea typeface="Martel Sans" pitchFamily="34" charset="-122"/>
                <a:cs typeface="Martel Sans" pitchFamily="34" charset="-120"/>
              </a:rPr>
              <a:t>Setting achievable goals is a crucial part of leadership development. Goals give you a clear direction and a target to aim for. They help you measure progress and keep you motivated. Remember to make your goals SMART - Specific, Measurable, Achievable, Relevant, and Time-bound.</a:t>
            </a:r>
            <a:endParaRPr lang="en-US" sz="1225" dirty="0"/>
          </a:p>
        </p:txBody>
      </p:sp>
      <p:sp>
        <p:nvSpPr>
          <p:cNvPr id="17" name="Shape 14"/>
          <p:cNvSpPr/>
          <p:nvPr/>
        </p:nvSpPr>
        <p:spPr>
          <a:xfrm>
            <a:off x="4246662" y="6724233"/>
            <a:ext cx="544354" cy="19407"/>
          </a:xfrm>
          <a:prstGeom prst="rect">
            <a:avLst/>
          </a:prstGeom>
          <a:solidFill>
            <a:srgbClr val="FA2F5C"/>
          </a:solidFill>
          <a:ln/>
        </p:spPr>
      </p:sp>
      <p:sp>
        <p:nvSpPr>
          <p:cNvPr id="18" name="Shape 15"/>
          <p:cNvSpPr/>
          <p:nvPr/>
        </p:nvSpPr>
        <p:spPr>
          <a:xfrm>
            <a:off x="3896737" y="6559034"/>
            <a:ext cx="349925" cy="349925"/>
          </a:xfrm>
          <a:prstGeom prst="roundRect">
            <a:avLst>
              <a:gd name="adj" fmla="val 13335"/>
            </a:avLst>
          </a:prstGeom>
          <a:solidFill>
            <a:srgbClr val="221D4C"/>
          </a:solidFill>
          <a:ln/>
        </p:spPr>
      </p:sp>
      <p:sp>
        <p:nvSpPr>
          <p:cNvPr id="19" name="Text 16"/>
          <p:cNvSpPr/>
          <p:nvPr/>
        </p:nvSpPr>
        <p:spPr>
          <a:xfrm>
            <a:off x="4011156" y="6588085"/>
            <a:ext cx="121087" cy="291703"/>
          </a:xfrm>
          <a:prstGeom prst="rect">
            <a:avLst/>
          </a:prstGeom>
          <a:noFill/>
          <a:ln/>
        </p:spPr>
        <p:txBody>
          <a:bodyPr wrap="none" rtlCol="0" anchor="t"/>
          <a:lstStyle/>
          <a:p>
            <a:pPr marL="0" indent="0" algn="ctr">
              <a:lnSpc>
                <a:spcPts val="2296"/>
              </a:lnSpc>
              <a:buNone/>
            </a:pPr>
            <a:r>
              <a:rPr lang="en-US" sz="1837" dirty="0">
                <a:solidFill>
                  <a:srgbClr val="FFFFFF"/>
                </a:solidFill>
                <a:latin typeface="Kanit" pitchFamily="34" charset="0"/>
                <a:ea typeface="Kanit" pitchFamily="34" charset="-122"/>
                <a:cs typeface="Kanit" pitchFamily="34" charset="-120"/>
              </a:rPr>
              <a:t>3</a:t>
            </a:r>
            <a:endParaRPr lang="en-US" sz="1837" dirty="0"/>
          </a:p>
        </p:txBody>
      </p:sp>
      <p:sp>
        <p:nvSpPr>
          <p:cNvPr id="20" name="Text 17"/>
          <p:cNvSpPr/>
          <p:nvPr/>
        </p:nvSpPr>
        <p:spPr>
          <a:xfrm>
            <a:off x="4927163" y="6593086"/>
            <a:ext cx="1944172" cy="243007"/>
          </a:xfrm>
          <a:prstGeom prst="rect">
            <a:avLst/>
          </a:prstGeom>
          <a:noFill/>
          <a:ln/>
        </p:spPr>
        <p:txBody>
          <a:bodyPr wrap="none" rtlCol="0" anchor="t"/>
          <a:lstStyle/>
          <a:p>
            <a:pPr marL="0" indent="0" algn="l">
              <a:lnSpc>
                <a:spcPts val="1914"/>
              </a:lnSpc>
              <a:buNone/>
            </a:pPr>
            <a:r>
              <a:rPr lang="en-US" sz="1531" dirty="0">
                <a:solidFill>
                  <a:srgbClr val="FFFFFF"/>
                </a:solidFill>
                <a:latin typeface="Kanit" pitchFamily="34" charset="0"/>
                <a:ea typeface="Kanit" pitchFamily="34" charset="-122"/>
                <a:cs typeface="Kanit" pitchFamily="34" charset="-120"/>
              </a:rPr>
              <a:t>Tools &amp; Resources</a:t>
            </a:r>
            <a:endParaRPr lang="en-US" sz="1531" dirty="0"/>
          </a:p>
        </p:txBody>
      </p:sp>
      <p:sp>
        <p:nvSpPr>
          <p:cNvPr id="21" name="Text 18"/>
          <p:cNvSpPr/>
          <p:nvPr/>
        </p:nvSpPr>
        <p:spPr>
          <a:xfrm>
            <a:off x="4927163" y="6929318"/>
            <a:ext cx="5864781" cy="994886"/>
          </a:xfrm>
          <a:prstGeom prst="rect">
            <a:avLst/>
          </a:prstGeom>
          <a:noFill/>
          <a:ln/>
        </p:spPr>
        <p:txBody>
          <a:bodyPr wrap="square" rtlCol="0" anchor="t"/>
          <a:lstStyle/>
          <a:p>
            <a:pPr marL="0" indent="0" algn="l">
              <a:lnSpc>
                <a:spcPts val="1960"/>
              </a:lnSpc>
              <a:buNone/>
            </a:pPr>
            <a:r>
              <a:rPr lang="en-US" sz="1225" dirty="0">
                <a:solidFill>
                  <a:srgbClr val="D9E1FF"/>
                </a:solidFill>
                <a:latin typeface="Martel Sans" pitchFamily="34" charset="0"/>
                <a:ea typeface="Martel Sans" pitchFamily="34" charset="-122"/>
                <a:cs typeface="Martel Sans" pitchFamily="34" charset="-120"/>
              </a:rPr>
              <a:t>Gathering the right tools and resources is essential for effective leadership development. This could include books, courses, mentors, and real-world experiences. The right resources can provide valuable insights and help you develop the skills you need to be an effective leader.</a:t>
            </a:r>
            <a:endParaRPr lang="en-US" sz="122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97731" y="728424"/>
            <a:ext cx="5131951" cy="641390"/>
          </a:xfrm>
          <a:prstGeom prst="rect">
            <a:avLst/>
          </a:prstGeom>
          <a:noFill/>
          <a:ln/>
        </p:spPr>
        <p:txBody>
          <a:bodyPr wrap="none" rtlCol="0" anchor="t"/>
          <a:lstStyle/>
          <a:p>
            <a:pPr marL="0" indent="0">
              <a:lnSpc>
                <a:spcPts val="5051"/>
              </a:lnSpc>
              <a:buNone/>
            </a:pPr>
            <a:r>
              <a:rPr lang="en-US" sz="4041" dirty="0">
                <a:solidFill>
                  <a:srgbClr val="FFFFFF"/>
                </a:solidFill>
                <a:latin typeface="Kanit" pitchFamily="34" charset="0"/>
                <a:ea typeface="Kanit" pitchFamily="34" charset="-122"/>
                <a:cs typeface="Kanit" pitchFamily="34" charset="-120"/>
              </a:rPr>
              <a:t>Motivation</a:t>
            </a:r>
            <a:endParaRPr lang="en-US" sz="4041" dirty="0"/>
          </a:p>
        </p:txBody>
      </p:sp>
      <p:sp>
        <p:nvSpPr>
          <p:cNvPr id="6" name="Shape 3"/>
          <p:cNvSpPr/>
          <p:nvPr/>
        </p:nvSpPr>
        <p:spPr>
          <a:xfrm>
            <a:off x="897731" y="1837968"/>
            <a:ext cx="461843" cy="461843"/>
          </a:xfrm>
          <a:prstGeom prst="roundRect">
            <a:avLst>
              <a:gd name="adj" fmla="val 13335"/>
            </a:avLst>
          </a:prstGeom>
          <a:solidFill>
            <a:srgbClr val="221D4C"/>
          </a:solidFill>
          <a:ln/>
        </p:spPr>
      </p:sp>
      <p:sp>
        <p:nvSpPr>
          <p:cNvPr id="7" name="Text 4"/>
          <p:cNvSpPr/>
          <p:nvPr/>
        </p:nvSpPr>
        <p:spPr>
          <a:xfrm>
            <a:off x="1079540" y="1876425"/>
            <a:ext cx="98227" cy="384810"/>
          </a:xfrm>
          <a:prstGeom prst="rect">
            <a:avLst/>
          </a:prstGeom>
          <a:noFill/>
          <a:ln/>
        </p:spPr>
        <p:txBody>
          <a:bodyPr wrap="none" rtlCol="0" anchor="t"/>
          <a:lstStyle/>
          <a:p>
            <a:pPr marL="0" indent="0" algn="ctr">
              <a:lnSpc>
                <a:spcPts val="3031"/>
              </a:lnSpc>
              <a:buNone/>
            </a:pPr>
            <a:r>
              <a:rPr lang="en-US" sz="2425" dirty="0">
                <a:solidFill>
                  <a:srgbClr val="FFFFFF"/>
                </a:solidFill>
                <a:latin typeface="Kanit" pitchFamily="34" charset="0"/>
                <a:ea typeface="Kanit" pitchFamily="34" charset="-122"/>
                <a:cs typeface="Kanit" pitchFamily="34" charset="-120"/>
              </a:rPr>
              <a:t>1</a:t>
            </a:r>
            <a:endParaRPr lang="en-US" sz="2425" dirty="0"/>
          </a:p>
        </p:txBody>
      </p:sp>
      <p:sp>
        <p:nvSpPr>
          <p:cNvPr id="8" name="Text 5"/>
          <p:cNvSpPr/>
          <p:nvPr/>
        </p:nvSpPr>
        <p:spPr>
          <a:xfrm>
            <a:off x="1564838" y="1908572"/>
            <a:ext cx="3818930" cy="641271"/>
          </a:xfrm>
          <a:prstGeom prst="rect">
            <a:avLst/>
          </a:prstGeom>
          <a:noFill/>
          <a:ln/>
        </p:spPr>
        <p:txBody>
          <a:bodyPr wrap="square" rtlCol="0" anchor="t"/>
          <a:lstStyle/>
          <a:p>
            <a:pPr marL="0" indent="0">
              <a:lnSpc>
                <a:spcPts val="2526"/>
              </a:lnSpc>
              <a:buNone/>
            </a:pPr>
            <a:r>
              <a:rPr lang="en-US" sz="2020" dirty="0">
                <a:solidFill>
                  <a:srgbClr val="FFFFFF"/>
                </a:solidFill>
                <a:latin typeface="Kanit" pitchFamily="34" charset="0"/>
                <a:ea typeface="Kanit" pitchFamily="34" charset="-122"/>
                <a:cs typeface="Kanit" pitchFamily="34" charset="-120"/>
              </a:rPr>
              <a:t>Increasing Need for Secure Communication</a:t>
            </a:r>
            <a:endParaRPr lang="en-US" sz="2020" dirty="0"/>
          </a:p>
        </p:txBody>
      </p:sp>
      <p:sp>
        <p:nvSpPr>
          <p:cNvPr id="9" name="Text 6"/>
          <p:cNvSpPr/>
          <p:nvPr/>
        </p:nvSpPr>
        <p:spPr>
          <a:xfrm>
            <a:off x="1564838" y="2672953"/>
            <a:ext cx="3818930" cy="1641872"/>
          </a:xfrm>
          <a:prstGeom prst="rect">
            <a:avLst/>
          </a:prstGeom>
          <a:noFill/>
          <a:ln/>
        </p:spPr>
        <p:txBody>
          <a:bodyPr wrap="square" rtlCol="0" anchor="t"/>
          <a:lstStyle/>
          <a:p>
            <a:pPr marL="0" indent="0">
              <a:lnSpc>
                <a:spcPts val="2586"/>
              </a:lnSpc>
              <a:buNone/>
            </a:pPr>
            <a:r>
              <a:rPr lang="en-US" sz="1616" dirty="0">
                <a:solidFill>
                  <a:srgbClr val="D9E1FF"/>
                </a:solidFill>
                <a:latin typeface="Martel Sans" pitchFamily="34" charset="0"/>
                <a:ea typeface="Martel Sans" pitchFamily="34" charset="-122"/>
                <a:cs typeface="Martel Sans" pitchFamily="34" charset="-120"/>
              </a:rPr>
              <a:t>With the rise of cyber threats and privacy concerns, individuals and organizations are seeking reliable ways to protect their sensitive information from unauthorized access.</a:t>
            </a:r>
            <a:endParaRPr lang="en-US" sz="1616" dirty="0"/>
          </a:p>
        </p:txBody>
      </p:sp>
      <p:sp>
        <p:nvSpPr>
          <p:cNvPr id="10" name="Shape 7"/>
          <p:cNvSpPr/>
          <p:nvPr/>
        </p:nvSpPr>
        <p:spPr>
          <a:xfrm>
            <a:off x="5589032" y="1837968"/>
            <a:ext cx="461843" cy="461843"/>
          </a:xfrm>
          <a:prstGeom prst="roundRect">
            <a:avLst>
              <a:gd name="adj" fmla="val 13335"/>
            </a:avLst>
          </a:prstGeom>
          <a:solidFill>
            <a:srgbClr val="221D4C"/>
          </a:solidFill>
          <a:ln/>
        </p:spPr>
      </p:sp>
      <p:sp>
        <p:nvSpPr>
          <p:cNvPr id="11" name="Text 8"/>
          <p:cNvSpPr/>
          <p:nvPr/>
        </p:nvSpPr>
        <p:spPr>
          <a:xfrm>
            <a:off x="5741551" y="1876425"/>
            <a:ext cx="156686" cy="384810"/>
          </a:xfrm>
          <a:prstGeom prst="rect">
            <a:avLst/>
          </a:prstGeom>
          <a:noFill/>
          <a:ln/>
        </p:spPr>
        <p:txBody>
          <a:bodyPr wrap="none" rtlCol="0" anchor="t"/>
          <a:lstStyle/>
          <a:p>
            <a:pPr marL="0" indent="0" algn="ctr">
              <a:lnSpc>
                <a:spcPts val="3031"/>
              </a:lnSpc>
              <a:buNone/>
            </a:pPr>
            <a:r>
              <a:rPr lang="en-US" sz="2425" dirty="0">
                <a:solidFill>
                  <a:srgbClr val="FFFFFF"/>
                </a:solidFill>
                <a:latin typeface="Kanit" pitchFamily="34" charset="0"/>
                <a:ea typeface="Kanit" pitchFamily="34" charset="-122"/>
                <a:cs typeface="Kanit" pitchFamily="34" charset="-120"/>
              </a:rPr>
              <a:t>2</a:t>
            </a:r>
            <a:endParaRPr lang="en-US" sz="2425" dirty="0"/>
          </a:p>
        </p:txBody>
      </p:sp>
      <p:sp>
        <p:nvSpPr>
          <p:cNvPr id="12" name="Text 9"/>
          <p:cNvSpPr/>
          <p:nvPr/>
        </p:nvSpPr>
        <p:spPr>
          <a:xfrm>
            <a:off x="6256139" y="1908572"/>
            <a:ext cx="2565916" cy="320635"/>
          </a:xfrm>
          <a:prstGeom prst="rect">
            <a:avLst/>
          </a:prstGeom>
          <a:noFill/>
          <a:ln/>
        </p:spPr>
        <p:txBody>
          <a:bodyPr wrap="none" rtlCol="0" anchor="t"/>
          <a:lstStyle/>
          <a:p>
            <a:pPr marL="0" indent="0">
              <a:lnSpc>
                <a:spcPts val="2526"/>
              </a:lnSpc>
              <a:buNone/>
            </a:pPr>
            <a:r>
              <a:rPr lang="en-US" sz="2020" dirty="0">
                <a:solidFill>
                  <a:srgbClr val="FFFFFF"/>
                </a:solidFill>
                <a:latin typeface="Kanit" pitchFamily="34" charset="0"/>
                <a:ea typeface="Kanit" pitchFamily="34" charset="-122"/>
                <a:cs typeface="Kanit" pitchFamily="34" charset="-120"/>
              </a:rPr>
              <a:t>Learning Opportunity</a:t>
            </a:r>
            <a:endParaRPr lang="en-US" sz="2020" dirty="0"/>
          </a:p>
        </p:txBody>
      </p:sp>
      <p:sp>
        <p:nvSpPr>
          <p:cNvPr id="13" name="Text 10"/>
          <p:cNvSpPr/>
          <p:nvPr/>
        </p:nvSpPr>
        <p:spPr>
          <a:xfrm>
            <a:off x="6256139" y="2352318"/>
            <a:ext cx="3818930" cy="3283744"/>
          </a:xfrm>
          <a:prstGeom prst="rect">
            <a:avLst/>
          </a:prstGeom>
          <a:noFill/>
          <a:ln/>
        </p:spPr>
        <p:txBody>
          <a:bodyPr wrap="square" rtlCol="0" anchor="t"/>
          <a:lstStyle/>
          <a:p>
            <a:pPr marL="0" indent="0">
              <a:lnSpc>
                <a:spcPts val="2586"/>
              </a:lnSpc>
              <a:buNone/>
            </a:pPr>
            <a:r>
              <a:rPr lang="en-US" sz="1616" dirty="0">
                <a:solidFill>
                  <a:srgbClr val="D9E1FF"/>
                </a:solidFill>
                <a:latin typeface="Martel Sans" pitchFamily="34" charset="0"/>
                <a:ea typeface="Martel Sans" pitchFamily="34" charset="-122"/>
                <a:cs typeface="Martel Sans" pitchFamily="34" charset="-120"/>
              </a:rPr>
              <a:t>This project serves as a learning opportunity for individuals interested in cryptography and programming. By exploring the inner workings of encryption algorithms through hands-on experience, users can enhance their understanding of cybersecurity concepts and develop practical skills that are valuable in today's technology-driven environment.</a:t>
            </a:r>
            <a:endParaRPr lang="en-US" sz="1616" dirty="0"/>
          </a:p>
        </p:txBody>
      </p:sp>
      <p:sp>
        <p:nvSpPr>
          <p:cNvPr id="14" name="Shape 11"/>
          <p:cNvSpPr/>
          <p:nvPr/>
        </p:nvSpPr>
        <p:spPr>
          <a:xfrm>
            <a:off x="897731" y="6001583"/>
            <a:ext cx="461843" cy="461843"/>
          </a:xfrm>
          <a:prstGeom prst="roundRect">
            <a:avLst>
              <a:gd name="adj" fmla="val 13335"/>
            </a:avLst>
          </a:prstGeom>
          <a:solidFill>
            <a:srgbClr val="221D4C"/>
          </a:solidFill>
          <a:ln/>
        </p:spPr>
      </p:sp>
      <p:sp>
        <p:nvSpPr>
          <p:cNvPr id="15" name="Text 12"/>
          <p:cNvSpPr/>
          <p:nvPr/>
        </p:nvSpPr>
        <p:spPr>
          <a:xfrm>
            <a:off x="1048703" y="6040041"/>
            <a:ext cx="159782" cy="384810"/>
          </a:xfrm>
          <a:prstGeom prst="rect">
            <a:avLst/>
          </a:prstGeom>
          <a:noFill/>
          <a:ln/>
        </p:spPr>
        <p:txBody>
          <a:bodyPr wrap="none" rtlCol="0" anchor="t"/>
          <a:lstStyle/>
          <a:p>
            <a:pPr marL="0" indent="0" algn="ctr">
              <a:lnSpc>
                <a:spcPts val="3031"/>
              </a:lnSpc>
              <a:buNone/>
            </a:pPr>
            <a:r>
              <a:rPr lang="en-US" sz="2425" dirty="0">
                <a:solidFill>
                  <a:srgbClr val="FFFFFF"/>
                </a:solidFill>
                <a:latin typeface="Kanit" pitchFamily="34" charset="0"/>
                <a:ea typeface="Kanit" pitchFamily="34" charset="-122"/>
                <a:cs typeface="Kanit" pitchFamily="34" charset="-120"/>
              </a:rPr>
              <a:t>3</a:t>
            </a:r>
            <a:endParaRPr lang="en-US" sz="2425" dirty="0"/>
          </a:p>
        </p:txBody>
      </p:sp>
      <p:sp>
        <p:nvSpPr>
          <p:cNvPr id="16" name="Text 13"/>
          <p:cNvSpPr/>
          <p:nvPr/>
        </p:nvSpPr>
        <p:spPr>
          <a:xfrm>
            <a:off x="1564838" y="6072188"/>
            <a:ext cx="4395788" cy="320635"/>
          </a:xfrm>
          <a:prstGeom prst="rect">
            <a:avLst/>
          </a:prstGeom>
          <a:noFill/>
          <a:ln/>
        </p:spPr>
        <p:txBody>
          <a:bodyPr wrap="none" rtlCol="0" anchor="t"/>
          <a:lstStyle/>
          <a:p>
            <a:pPr marL="0" indent="0">
              <a:lnSpc>
                <a:spcPts val="2526"/>
              </a:lnSpc>
              <a:buNone/>
            </a:pPr>
            <a:r>
              <a:rPr lang="en-US" sz="2020" dirty="0">
                <a:solidFill>
                  <a:srgbClr val="FFFFFF"/>
                </a:solidFill>
                <a:latin typeface="Kanit" pitchFamily="34" charset="0"/>
                <a:ea typeface="Kanit" pitchFamily="34" charset="-122"/>
                <a:cs typeface="Kanit" pitchFamily="34" charset="-120"/>
              </a:rPr>
              <a:t>Promotion of Data Security Awareness</a:t>
            </a:r>
            <a:endParaRPr lang="en-US" sz="2020" dirty="0"/>
          </a:p>
        </p:txBody>
      </p:sp>
      <p:sp>
        <p:nvSpPr>
          <p:cNvPr id="17" name="Text 14"/>
          <p:cNvSpPr/>
          <p:nvPr/>
        </p:nvSpPr>
        <p:spPr>
          <a:xfrm>
            <a:off x="1564838" y="6515933"/>
            <a:ext cx="8510111" cy="985123"/>
          </a:xfrm>
          <a:prstGeom prst="rect">
            <a:avLst/>
          </a:prstGeom>
          <a:noFill/>
          <a:ln/>
        </p:spPr>
        <p:txBody>
          <a:bodyPr wrap="square" rtlCol="0" anchor="t"/>
          <a:lstStyle/>
          <a:p>
            <a:pPr marL="0" indent="0">
              <a:lnSpc>
                <a:spcPts val="2586"/>
              </a:lnSpc>
              <a:buNone/>
            </a:pPr>
            <a:r>
              <a:rPr lang="en-US" sz="1616" dirty="0">
                <a:solidFill>
                  <a:srgbClr val="D9E1FF"/>
                </a:solidFill>
                <a:latin typeface="Martel Sans" pitchFamily="34" charset="0"/>
                <a:ea typeface="Martel Sans" pitchFamily="34" charset="-122"/>
                <a:cs typeface="Martel Sans" pitchFamily="34" charset="-120"/>
              </a:rPr>
              <a:t>The project is motivated by the desire to promote awareness of data security issues and empower individuals to protect their information in an increasingly interconnected world.</a:t>
            </a:r>
            <a:endParaRPr lang="en-US" sz="161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
        <p:nvSpPr>
          <p:cNvPr id="4" name="Text 2"/>
          <p:cNvSpPr/>
          <p:nvPr/>
        </p:nvSpPr>
        <p:spPr>
          <a:xfrm>
            <a:off x="2348389" y="1861304"/>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Kanit" pitchFamily="34" charset="0"/>
                <a:ea typeface="Kanit" pitchFamily="34" charset="-122"/>
                <a:cs typeface="Kanit" pitchFamily="34" charset="-120"/>
              </a:rPr>
              <a:t>Project Objectives</a:t>
            </a:r>
            <a:endParaRPr lang="en-US" sz="4374" dirty="0"/>
          </a:p>
        </p:txBody>
      </p:sp>
      <p:sp>
        <p:nvSpPr>
          <p:cNvPr id="5" name="Text 3"/>
          <p:cNvSpPr/>
          <p:nvPr/>
        </p:nvSpPr>
        <p:spPr>
          <a:xfrm>
            <a:off x="2348389" y="3111103"/>
            <a:ext cx="2921794" cy="347186"/>
          </a:xfrm>
          <a:prstGeom prst="rect">
            <a:avLst/>
          </a:prstGeom>
          <a:noFill/>
          <a:ln/>
        </p:spPr>
        <p:txBody>
          <a:bodyPr wrap="none" rtlCol="0" anchor="t"/>
          <a:lstStyle/>
          <a:p>
            <a:pPr marL="0" indent="0">
              <a:lnSpc>
                <a:spcPts val="2734"/>
              </a:lnSpc>
              <a:buNone/>
            </a:pPr>
            <a:r>
              <a:rPr lang="en-US" sz="2187" dirty="0">
                <a:solidFill>
                  <a:srgbClr val="FFFFFF"/>
                </a:solidFill>
                <a:latin typeface="Kanit" pitchFamily="34" charset="0"/>
                <a:ea typeface="Kanit" pitchFamily="34" charset="-122"/>
                <a:cs typeface="Kanit" pitchFamily="34" charset="-120"/>
              </a:rPr>
              <a:t>Enhances Data Security</a:t>
            </a:r>
            <a:endParaRPr lang="en-US" sz="2187" dirty="0"/>
          </a:p>
        </p:txBody>
      </p:sp>
      <p:sp>
        <p:nvSpPr>
          <p:cNvPr id="6" name="Text 4"/>
          <p:cNvSpPr/>
          <p:nvPr/>
        </p:nvSpPr>
        <p:spPr>
          <a:xfrm>
            <a:off x="2348389" y="3680460"/>
            <a:ext cx="2949416" cy="1777008"/>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Provides a practical tool for users to encrypt their messages, safeguarding sensitive information from unauthorized access.</a:t>
            </a:r>
            <a:endParaRPr lang="en-US" sz="1750" dirty="0"/>
          </a:p>
        </p:txBody>
      </p:sp>
      <p:sp>
        <p:nvSpPr>
          <p:cNvPr id="7" name="Text 5"/>
          <p:cNvSpPr/>
          <p:nvPr/>
        </p:nvSpPr>
        <p:spPr>
          <a:xfrm>
            <a:off x="5847398" y="3111103"/>
            <a:ext cx="2949416" cy="1041559"/>
          </a:xfrm>
          <a:prstGeom prst="rect">
            <a:avLst/>
          </a:prstGeom>
          <a:noFill/>
          <a:ln/>
        </p:spPr>
        <p:txBody>
          <a:bodyPr wrap="square" rtlCol="0" anchor="t"/>
          <a:lstStyle/>
          <a:p>
            <a:pPr marL="0" indent="0">
              <a:lnSpc>
                <a:spcPts val="2734"/>
              </a:lnSpc>
              <a:buNone/>
            </a:pPr>
            <a:r>
              <a:rPr lang="en-US" sz="2187" dirty="0">
                <a:solidFill>
                  <a:srgbClr val="FFFFFF"/>
                </a:solidFill>
                <a:latin typeface="Kanit" pitchFamily="34" charset="0"/>
                <a:ea typeface="Kanit" pitchFamily="34" charset="-122"/>
                <a:cs typeface="Kanit" pitchFamily="34" charset="-120"/>
              </a:rPr>
              <a:t>Promotes Cybersecurity Awareness</a:t>
            </a:r>
            <a:endParaRPr lang="en-US" sz="2187" dirty="0"/>
          </a:p>
        </p:txBody>
      </p:sp>
      <p:sp>
        <p:nvSpPr>
          <p:cNvPr id="8" name="Text 6"/>
          <p:cNvSpPr/>
          <p:nvPr/>
        </p:nvSpPr>
        <p:spPr>
          <a:xfrm>
            <a:off x="5847398" y="4374832"/>
            <a:ext cx="2949416" cy="1421606"/>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Educates users about encryption principles and the importance of data privacy in the digital age.</a:t>
            </a:r>
            <a:endParaRPr lang="en-US" sz="1750" dirty="0"/>
          </a:p>
        </p:txBody>
      </p:sp>
      <p:sp>
        <p:nvSpPr>
          <p:cNvPr id="9" name="Text 7"/>
          <p:cNvSpPr/>
          <p:nvPr/>
        </p:nvSpPr>
        <p:spPr>
          <a:xfrm>
            <a:off x="9346406" y="3111103"/>
            <a:ext cx="2777490" cy="347186"/>
          </a:xfrm>
          <a:prstGeom prst="rect">
            <a:avLst/>
          </a:prstGeom>
          <a:noFill/>
          <a:ln/>
        </p:spPr>
        <p:txBody>
          <a:bodyPr wrap="none" rtlCol="0" anchor="t"/>
          <a:lstStyle/>
          <a:p>
            <a:pPr marL="0" indent="0">
              <a:lnSpc>
                <a:spcPts val="2734"/>
              </a:lnSpc>
              <a:buNone/>
            </a:pPr>
            <a:r>
              <a:rPr lang="en-US" sz="2187" dirty="0">
                <a:solidFill>
                  <a:srgbClr val="FFFFFF"/>
                </a:solidFill>
                <a:latin typeface="Kanit" pitchFamily="34" charset="0"/>
                <a:ea typeface="Kanit" pitchFamily="34" charset="-122"/>
                <a:cs typeface="Kanit" pitchFamily="34" charset="-120"/>
              </a:rPr>
              <a:t>Facilitates Learning</a:t>
            </a:r>
            <a:endParaRPr lang="en-US" sz="2187" dirty="0"/>
          </a:p>
        </p:txBody>
      </p:sp>
      <p:sp>
        <p:nvSpPr>
          <p:cNvPr id="10" name="Text 8"/>
          <p:cNvSpPr/>
          <p:nvPr/>
        </p:nvSpPr>
        <p:spPr>
          <a:xfrm>
            <a:off x="9346406" y="3680460"/>
            <a:ext cx="2949416" cy="2487811"/>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Offers a hands-on experience for individuals interested in cryptography and programming, enhancing their understanding and skills in these areas.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60" y="0"/>
            <a:ext cx="14630400" cy="8229600"/>
          </a:xfrm>
          <a:prstGeom prst="rect">
            <a:avLst/>
          </a:prstGeom>
          <a:solidFill>
            <a:srgbClr val="100C35">
              <a:alpha val="80000"/>
            </a:srgbClr>
          </a:solidFill>
          <a:ln/>
        </p:spPr>
        <p:txBody>
          <a:bodyPr/>
          <a:lstStyle/>
          <a:p>
            <a:endParaRPr lang="en-IN" dirty="0"/>
          </a:p>
        </p:txBody>
      </p:sp>
      <p:sp>
        <p:nvSpPr>
          <p:cNvPr id="6" name="Text 3"/>
          <p:cNvSpPr/>
          <p:nvPr/>
        </p:nvSpPr>
        <p:spPr>
          <a:xfrm>
            <a:off x="1202877" y="519550"/>
            <a:ext cx="6785562" cy="1279106"/>
          </a:xfrm>
          <a:prstGeom prst="rect">
            <a:avLst/>
          </a:prstGeom>
          <a:noFill/>
          <a:ln/>
        </p:spPr>
        <p:txBody>
          <a:bodyPr wrap="none" rtlCol="0" anchor="t"/>
          <a:lstStyle/>
          <a:p>
            <a:pPr marL="0" indent="0">
              <a:lnSpc>
                <a:spcPts val="5468"/>
              </a:lnSpc>
              <a:buNone/>
            </a:pPr>
            <a:r>
              <a:rPr lang="en-US" sz="7200" b="1" dirty="0">
                <a:solidFill>
                  <a:srgbClr val="FFFFFF"/>
                </a:solidFill>
                <a:latin typeface="Kanit" pitchFamily="34" charset="0"/>
                <a:ea typeface="Kanit" pitchFamily="34" charset="-122"/>
                <a:cs typeface="Kanit" pitchFamily="34" charset="-120"/>
              </a:rPr>
              <a:t>Problem Statement</a:t>
            </a:r>
            <a:endParaRPr lang="en-US" sz="7200" b="1" dirty="0"/>
          </a:p>
        </p:txBody>
      </p:sp>
      <p:sp>
        <p:nvSpPr>
          <p:cNvPr id="7" name="Text 4"/>
          <p:cNvSpPr/>
          <p:nvPr/>
        </p:nvSpPr>
        <p:spPr>
          <a:xfrm>
            <a:off x="1202877" y="1607403"/>
            <a:ext cx="11618820" cy="1421606"/>
          </a:xfrm>
          <a:prstGeom prst="rect">
            <a:avLst/>
          </a:prstGeom>
          <a:noFill/>
          <a:ln/>
        </p:spPr>
        <p:txBody>
          <a:bodyPr wrap="square" rtlCol="0" anchor="t"/>
          <a:lstStyle/>
          <a:p>
            <a:pPr marL="0" indent="0">
              <a:lnSpc>
                <a:spcPct val="150000"/>
              </a:lnSpc>
              <a:buNone/>
            </a:pPr>
            <a:r>
              <a:rPr lang="en-US" sz="3600" dirty="0">
                <a:solidFill>
                  <a:srgbClr val="D9E1FF"/>
                </a:solidFill>
                <a:latin typeface="Martel Sans" pitchFamily="34" charset="0"/>
                <a:ea typeface="Martel Sans" pitchFamily="34" charset="-122"/>
                <a:cs typeface="Martel Sans" pitchFamily="34" charset="-120"/>
              </a:rPr>
              <a:t>The problem statement for this project is to develop a GUI application using Python and Tkinter that allows users to encrypt and decrypt messages. The application should provide a user-friendly interface for users to input their messages and choose whether they want to encrypt or decrypt them.</a:t>
            </a:r>
            <a:endParaRPr lang="en-US" sz="3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925473"/>
            <a:ext cx="7217212" cy="694373"/>
          </a:xfrm>
          <a:prstGeom prst="rect">
            <a:avLst/>
          </a:prstGeom>
          <a:noFill/>
          <a:ln/>
        </p:spPr>
        <p:txBody>
          <a:bodyPr wrap="none" rtlCol="0" anchor="t"/>
          <a:lstStyle/>
          <a:p>
            <a:pPr marL="0" indent="0">
              <a:lnSpc>
                <a:spcPts val="5468"/>
              </a:lnSpc>
              <a:buNone/>
            </a:pPr>
            <a:r>
              <a:rPr lang="en-US" sz="4374" b="1" dirty="0">
                <a:solidFill>
                  <a:srgbClr val="FFFFFF"/>
                </a:solidFill>
                <a:latin typeface="Kanit" pitchFamily="34" charset="0"/>
                <a:ea typeface="Kanit" pitchFamily="34" charset="-122"/>
                <a:cs typeface="Kanit" pitchFamily="34" charset="-120"/>
              </a:rPr>
              <a:t>Project Scope and Objectives</a:t>
            </a:r>
            <a:endParaRPr lang="en-US" sz="4374" b="1" dirty="0"/>
          </a:p>
        </p:txBody>
      </p:sp>
      <p:sp>
        <p:nvSpPr>
          <p:cNvPr id="6" name="Shape 3"/>
          <p:cNvSpPr/>
          <p:nvPr/>
        </p:nvSpPr>
        <p:spPr>
          <a:xfrm>
            <a:off x="4810244" y="1953101"/>
            <a:ext cx="27742" cy="5351026"/>
          </a:xfrm>
          <a:prstGeom prst="rect">
            <a:avLst/>
          </a:prstGeom>
          <a:solidFill>
            <a:srgbClr val="FA2F5C"/>
          </a:solidFill>
          <a:ln/>
        </p:spPr>
      </p:sp>
      <p:sp>
        <p:nvSpPr>
          <p:cNvPr id="7" name="Shape 4"/>
          <p:cNvSpPr/>
          <p:nvPr/>
        </p:nvSpPr>
        <p:spPr>
          <a:xfrm>
            <a:off x="5074027" y="2362736"/>
            <a:ext cx="777597" cy="27742"/>
          </a:xfrm>
          <a:prstGeom prst="rect">
            <a:avLst/>
          </a:prstGeom>
          <a:solidFill>
            <a:srgbClr val="FA2F5C"/>
          </a:solidFill>
          <a:ln/>
        </p:spPr>
      </p:sp>
      <p:sp>
        <p:nvSpPr>
          <p:cNvPr id="8" name="Shape 5"/>
          <p:cNvSpPr/>
          <p:nvPr/>
        </p:nvSpPr>
        <p:spPr>
          <a:xfrm>
            <a:off x="4574084" y="2126694"/>
            <a:ext cx="499943" cy="499943"/>
          </a:xfrm>
          <a:prstGeom prst="roundRect">
            <a:avLst>
              <a:gd name="adj" fmla="val 13333"/>
            </a:avLst>
          </a:prstGeom>
          <a:solidFill>
            <a:srgbClr val="221D4C"/>
          </a:solidFill>
          <a:ln/>
        </p:spPr>
      </p:sp>
      <p:sp>
        <p:nvSpPr>
          <p:cNvPr id="9" name="Text 6"/>
          <p:cNvSpPr/>
          <p:nvPr/>
        </p:nvSpPr>
        <p:spPr>
          <a:xfrm>
            <a:off x="4770894" y="2168366"/>
            <a:ext cx="106323" cy="416481"/>
          </a:xfrm>
          <a:prstGeom prst="rect">
            <a:avLst/>
          </a:prstGeom>
          <a:noFill/>
          <a:ln/>
        </p:spPr>
        <p:txBody>
          <a:bodyPr wrap="none" rtlCol="0" anchor="t"/>
          <a:lstStyle/>
          <a:p>
            <a:pPr marL="0" indent="0" algn="ctr">
              <a:lnSpc>
                <a:spcPts val="3281"/>
              </a:lnSpc>
              <a:buNone/>
            </a:pPr>
            <a:r>
              <a:rPr lang="en-US" sz="2624" dirty="0">
                <a:solidFill>
                  <a:srgbClr val="FFFFFF"/>
                </a:solidFill>
                <a:latin typeface="Kanit" pitchFamily="34" charset="0"/>
                <a:ea typeface="Kanit" pitchFamily="34" charset="-122"/>
                <a:cs typeface="Kanit" pitchFamily="34" charset="-120"/>
              </a:rPr>
              <a:t>1</a:t>
            </a:r>
            <a:endParaRPr lang="en-US" sz="2624" dirty="0"/>
          </a:p>
        </p:txBody>
      </p:sp>
      <p:sp>
        <p:nvSpPr>
          <p:cNvPr id="10" name="Text 7"/>
          <p:cNvSpPr/>
          <p:nvPr/>
        </p:nvSpPr>
        <p:spPr>
          <a:xfrm>
            <a:off x="6046113" y="2175272"/>
            <a:ext cx="4141827"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Kanit" pitchFamily="34" charset="0"/>
                <a:ea typeface="Kanit" pitchFamily="34" charset="-122"/>
                <a:cs typeface="Kanit" pitchFamily="34" charset="-120"/>
              </a:rPr>
              <a:t>Develop a User-Friendly Interface</a:t>
            </a:r>
            <a:endParaRPr lang="en-US" sz="2187" b="1" dirty="0"/>
          </a:p>
        </p:txBody>
      </p:sp>
      <p:sp>
        <p:nvSpPr>
          <p:cNvPr id="11" name="Text 8"/>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dirty="0">
                <a:solidFill>
                  <a:srgbClr val="D9E1FF"/>
                </a:solidFill>
                <a:latin typeface="Martel Sans" pitchFamily="34" charset="0"/>
                <a:ea typeface="Martel Sans" pitchFamily="34" charset="-122"/>
                <a:cs typeface="Martel Sans" pitchFamily="34" charset="-120"/>
              </a:rPr>
              <a:t>Design a GUI that allows users to easily input their messages and choose whether to encrypt or decrypt them.</a:t>
            </a:r>
            <a:endParaRPr lang="en-US" sz="1750" dirty="0"/>
          </a:p>
        </p:txBody>
      </p:sp>
      <p:sp>
        <p:nvSpPr>
          <p:cNvPr id="12" name="Shape 9"/>
          <p:cNvSpPr/>
          <p:nvPr/>
        </p:nvSpPr>
        <p:spPr>
          <a:xfrm>
            <a:off x="5074027" y="4220468"/>
            <a:ext cx="777597" cy="27742"/>
          </a:xfrm>
          <a:prstGeom prst="rect">
            <a:avLst/>
          </a:prstGeom>
          <a:solidFill>
            <a:srgbClr val="FA2F5C"/>
          </a:solidFill>
          <a:ln/>
        </p:spPr>
      </p:sp>
      <p:sp>
        <p:nvSpPr>
          <p:cNvPr id="13" name="Shape 10"/>
          <p:cNvSpPr/>
          <p:nvPr/>
        </p:nvSpPr>
        <p:spPr>
          <a:xfrm>
            <a:off x="4574084" y="3984427"/>
            <a:ext cx="499943" cy="499943"/>
          </a:xfrm>
          <a:prstGeom prst="roundRect">
            <a:avLst>
              <a:gd name="adj" fmla="val 13333"/>
            </a:avLst>
          </a:prstGeom>
          <a:solidFill>
            <a:srgbClr val="221D4C"/>
          </a:solidFill>
          <a:ln/>
        </p:spPr>
      </p:sp>
      <p:sp>
        <p:nvSpPr>
          <p:cNvPr id="14" name="Text 11"/>
          <p:cNvSpPr/>
          <p:nvPr/>
        </p:nvSpPr>
        <p:spPr>
          <a:xfrm>
            <a:off x="4739223" y="4026098"/>
            <a:ext cx="169664" cy="416481"/>
          </a:xfrm>
          <a:prstGeom prst="rect">
            <a:avLst/>
          </a:prstGeom>
          <a:noFill/>
          <a:ln/>
        </p:spPr>
        <p:txBody>
          <a:bodyPr wrap="none" rtlCol="0" anchor="t"/>
          <a:lstStyle/>
          <a:p>
            <a:pPr marL="0" indent="0" algn="ctr">
              <a:lnSpc>
                <a:spcPts val="3281"/>
              </a:lnSpc>
              <a:buNone/>
            </a:pPr>
            <a:r>
              <a:rPr lang="en-US" sz="2624" dirty="0">
                <a:solidFill>
                  <a:srgbClr val="FFFFFF"/>
                </a:solidFill>
                <a:latin typeface="Kanit" pitchFamily="34" charset="0"/>
                <a:ea typeface="Kanit" pitchFamily="34" charset="-122"/>
                <a:cs typeface="Kanit" pitchFamily="34" charset="-120"/>
              </a:rPr>
              <a:t>2</a:t>
            </a:r>
            <a:endParaRPr lang="en-US" sz="2624" dirty="0"/>
          </a:p>
        </p:txBody>
      </p:sp>
      <p:sp>
        <p:nvSpPr>
          <p:cNvPr id="15" name="Text 12"/>
          <p:cNvSpPr/>
          <p:nvPr/>
        </p:nvSpPr>
        <p:spPr>
          <a:xfrm>
            <a:off x="6046113" y="4033004"/>
            <a:ext cx="6177320"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Kanit" pitchFamily="34" charset="0"/>
                <a:ea typeface="Kanit" pitchFamily="34" charset="-122"/>
                <a:cs typeface="Kanit" pitchFamily="34" charset="-120"/>
              </a:rPr>
              <a:t>Implement Encryption and Decryption Algorithms</a:t>
            </a:r>
            <a:endParaRPr lang="en-US" sz="2187" b="1" dirty="0"/>
          </a:p>
        </p:txBody>
      </p:sp>
      <p:sp>
        <p:nvSpPr>
          <p:cNvPr id="16" name="Text 13"/>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dirty="0">
                <a:solidFill>
                  <a:srgbClr val="D9E1FF"/>
                </a:solidFill>
                <a:latin typeface="Martel Sans" pitchFamily="34" charset="0"/>
                <a:ea typeface="Martel Sans" pitchFamily="34" charset="-122"/>
                <a:cs typeface="Martel Sans" pitchFamily="34" charset="-120"/>
              </a:rPr>
              <a:t>Create algorithms that rearrange the order of letters in the input message to encrypt it and reverse this process to decrypt it.</a:t>
            </a:r>
            <a:endParaRPr lang="en-US" sz="1750" dirty="0"/>
          </a:p>
        </p:txBody>
      </p:sp>
      <p:sp>
        <p:nvSpPr>
          <p:cNvPr id="17" name="Shape 14"/>
          <p:cNvSpPr/>
          <p:nvPr/>
        </p:nvSpPr>
        <p:spPr>
          <a:xfrm>
            <a:off x="5074027" y="6078200"/>
            <a:ext cx="777597" cy="27742"/>
          </a:xfrm>
          <a:prstGeom prst="rect">
            <a:avLst/>
          </a:prstGeom>
          <a:solidFill>
            <a:srgbClr val="FA2F5C"/>
          </a:solidFill>
          <a:ln/>
        </p:spPr>
      </p:sp>
      <p:sp>
        <p:nvSpPr>
          <p:cNvPr id="18" name="Shape 15"/>
          <p:cNvSpPr/>
          <p:nvPr/>
        </p:nvSpPr>
        <p:spPr>
          <a:xfrm>
            <a:off x="4574084" y="5842159"/>
            <a:ext cx="499943" cy="499943"/>
          </a:xfrm>
          <a:prstGeom prst="roundRect">
            <a:avLst>
              <a:gd name="adj" fmla="val 13333"/>
            </a:avLst>
          </a:prstGeom>
          <a:solidFill>
            <a:srgbClr val="221D4C"/>
          </a:solidFill>
          <a:ln/>
        </p:spPr>
      </p:sp>
      <p:sp>
        <p:nvSpPr>
          <p:cNvPr id="19" name="Text 16"/>
          <p:cNvSpPr/>
          <p:nvPr/>
        </p:nvSpPr>
        <p:spPr>
          <a:xfrm>
            <a:off x="4737556" y="5883831"/>
            <a:ext cx="172998" cy="416481"/>
          </a:xfrm>
          <a:prstGeom prst="rect">
            <a:avLst/>
          </a:prstGeom>
          <a:noFill/>
          <a:ln/>
        </p:spPr>
        <p:txBody>
          <a:bodyPr wrap="none" rtlCol="0" anchor="t"/>
          <a:lstStyle/>
          <a:p>
            <a:pPr marL="0" indent="0" algn="ctr">
              <a:lnSpc>
                <a:spcPts val="3281"/>
              </a:lnSpc>
              <a:buNone/>
            </a:pPr>
            <a:r>
              <a:rPr lang="en-US" sz="2624" dirty="0">
                <a:solidFill>
                  <a:srgbClr val="FFFFFF"/>
                </a:solidFill>
                <a:latin typeface="Kanit" pitchFamily="34" charset="0"/>
                <a:ea typeface="Kanit" pitchFamily="34" charset="-122"/>
                <a:cs typeface="Kanit" pitchFamily="34" charset="-120"/>
              </a:rPr>
              <a:t>3</a:t>
            </a:r>
            <a:endParaRPr lang="en-US" sz="2624" dirty="0"/>
          </a:p>
        </p:txBody>
      </p:sp>
      <p:sp>
        <p:nvSpPr>
          <p:cNvPr id="20" name="Text 17"/>
          <p:cNvSpPr/>
          <p:nvPr/>
        </p:nvSpPr>
        <p:spPr>
          <a:xfrm>
            <a:off x="6046113" y="5890736"/>
            <a:ext cx="2777490"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Kanit" pitchFamily="34" charset="0"/>
                <a:ea typeface="Kanit" pitchFamily="34" charset="-122"/>
                <a:cs typeface="Kanit" pitchFamily="34" charset="-120"/>
              </a:rPr>
              <a:t>Handle Edge Cases</a:t>
            </a:r>
            <a:endParaRPr lang="en-US" sz="2187" b="1" dirty="0"/>
          </a:p>
        </p:txBody>
      </p:sp>
      <p:sp>
        <p:nvSpPr>
          <p:cNvPr id="21" name="Text 18"/>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dirty="0">
                <a:solidFill>
                  <a:srgbClr val="D9E1FF"/>
                </a:solidFill>
                <a:latin typeface="Martel Sans" pitchFamily="34" charset="0"/>
                <a:ea typeface="Martel Sans" pitchFamily="34" charset="-122"/>
                <a:cs typeface="Martel Sans" pitchFamily="34" charset="-120"/>
              </a:rPr>
              <a:t>Ensure the application can handle messages with odd lengths by adding an extra character to make them even before encryption.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txBody>
          <a:bodyPr/>
          <a:lstStyle/>
          <a:p>
            <a:endParaRPr lang="en-IN" dirty="0"/>
          </a:p>
        </p:txBody>
      </p:sp>
      <p:sp>
        <p:nvSpPr>
          <p:cNvPr id="4" name="Text 2"/>
          <p:cNvSpPr/>
          <p:nvPr/>
        </p:nvSpPr>
        <p:spPr>
          <a:xfrm>
            <a:off x="2348389" y="1132403"/>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Kanit" pitchFamily="34" charset="0"/>
                <a:ea typeface="Kanit" pitchFamily="34" charset="-122"/>
                <a:cs typeface="Kanit" pitchFamily="34" charset="-120"/>
              </a:rPr>
              <a:t>Methodology</a:t>
            </a:r>
            <a:endParaRPr lang="en-US" sz="4374" dirty="0"/>
          </a:p>
        </p:txBody>
      </p:sp>
      <p:sp>
        <p:nvSpPr>
          <p:cNvPr id="5" name="Shape 3"/>
          <p:cNvSpPr/>
          <p:nvPr/>
        </p:nvSpPr>
        <p:spPr>
          <a:xfrm>
            <a:off x="2348389" y="2271117"/>
            <a:ext cx="3163014" cy="4825960"/>
          </a:xfrm>
          <a:prstGeom prst="roundRect">
            <a:avLst>
              <a:gd name="adj" fmla="val 2107"/>
            </a:avLst>
          </a:prstGeom>
          <a:solidFill>
            <a:srgbClr val="221D4C"/>
          </a:solidFill>
          <a:ln/>
        </p:spPr>
      </p:sp>
      <p:sp>
        <p:nvSpPr>
          <p:cNvPr id="6" name="Text 4"/>
          <p:cNvSpPr/>
          <p:nvPr/>
        </p:nvSpPr>
        <p:spPr>
          <a:xfrm>
            <a:off x="2570559" y="2493288"/>
            <a:ext cx="2718673" cy="694373"/>
          </a:xfrm>
          <a:prstGeom prst="rect">
            <a:avLst/>
          </a:prstGeom>
          <a:noFill/>
          <a:ln/>
        </p:spPr>
        <p:txBody>
          <a:bodyPr wrap="square" rtlCol="0" anchor="t"/>
          <a:lstStyle/>
          <a:p>
            <a:pPr marL="0" indent="0">
              <a:lnSpc>
                <a:spcPts val="2734"/>
              </a:lnSpc>
              <a:buNone/>
            </a:pPr>
            <a:r>
              <a:rPr lang="en-US" sz="2187" b="1" dirty="0">
                <a:solidFill>
                  <a:srgbClr val="FFFFFF"/>
                </a:solidFill>
                <a:latin typeface="Kanit" pitchFamily="34" charset="0"/>
                <a:ea typeface="Kanit" pitchFamily="34" charset="-122"/>
                <a:cs typeface="Kanit" pitchFamily="34" charset="-120"/>
              </a:rPr>
              <a:t>Requirement Analysis</a:t>
            </a:r>
            <a:endParaRPr lang="en-US" sz="2187" b="1" dirty="0"/>
          </a:p>
        </p:txBody>
      </p:sp>
      <p:sp>
        <p:nvSpPr>
          <p:cNvPr id="7" name="Text 5"/>
          <p:cNvSpPr/>
          <p:nvPr/>
        </p:nvSpPr>
        <p:spPr>
          <a:xfrm>
            <a:off x="2570559" y="3320891"/>
            <a:ext cx="2718673" cy="2487811"/>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Gather and analyze the requirements for the application, including the user interface design, encryption and decryption algorithms, and error handling.</a:t>
            </a:r>
            <a:endParaRPr lang="en-US" sz="1750" dirty="0"/>
          </a:p>
        </p:txBody>
      </p:sp>
      <p:sp>
        <p:nvSpPr>
          <p:cNvPr id="8" name="Shape 6"/>
          <p:cNvSpPr/>
          <p:nvPr/>
        </p:nvSpPr>
        <p:spPr>
          <a:xfrm>
            <a:off x="5733574" y="2271117"/>
            <a:ext cx="3163014" cy="4825960"/>
          </a:xfrm>
          <a:prstGeom prst="roundRect">
            <a:avLst>
              <a:gd name="adj" fmla="val 2107"/>
            </a:avLst>
          </a:prstGeom>
          <a:solidFill>
            <a:srgbClr val="221D4C"/>
          </a:solidFill>
          <a:ln/>
        </p:spPr>
      </p:sp>
      <p:sp>
        <p:nvSpPr>
          <p:cNvPr id="9" name="Text 7"/>
          <p:cNvSpPr/>
          <p:nvPr/>
        </p:nvSpPr>
        <p:spPr>
          <a:xfrm>
            <a:off x="5955744" y="2493288"/>
            <a:ext cx="2718673" cy="347186"/>
          </a:xfrm>
          <a:prstGeom prst="rect">
            <a:avLst/>
          </a:prstGeom>
          <a:noFill/>
          <a:ln/>
        </p:spPr>
        <p:txBody>
          <a:bodyPr wrap="none" rtlCol="0" anchor="t"/>
          <a:lstStyle/>
          <a:p>
            <a:pPr marL="0" indent="0">
              <a:lnSpc>
                <a:spcPts val="2734"/>
              </a:lnSpc>
              <a:buNone/>
            </a:pPr>
            <a:r>
              <a:rPr lang="en-US" sz="2187" b="1" dirty="0">
                <a:solidFill>
                  <a:srgbClr val="FFFFFF"/>
                </a:solidFill>
                <a:latin typeface="Kanit" pitchFamily="34" charset="0"/>
                <a:ea typeface="Kanit" pitchFamily="34" charset="-122"/>
                <a:cs typeface="Kanit" pitchFamily="34" charset="-120"/>
              </a:rPr>
              <a:t>Design</a:t>
            </a:r>
            <a:endParaRPr lang="en-US" sz="2187" b="1" dirty="0"/>
          </a:p>
        </p:txBody>
      </p:sp>
      <p:sp>
        <p:nvSpPr>
          <p:cNvPr id="10" name="Text 8"/>
          <p:cNvSpPr/>
          <p:nvPr/>
        </p:nvSpPr>
        <p:spPr>
          <a:xfrm>
            <a:off x="5955744" y="2973705"/>
            <a:ext cx="2718673" cy="2132409"/>
          </a:xfrm>
          <a:prstGeom prst="rect">
            <a:avLst/>
          </a:prstGeom>
          <a:noFill/>
          <a:ln/>
        </p:spPr>
        <p:txBody>
          <a:bodyPr wrap="square" rtlCol="0" anchor="t"/>
          <a:lstStyle/>
          <a:p>
            <a:pPr marL="0" indent="0">
              <a:lnSpc>
                <a:spcPts val="2799"/>
              </a:lnSpc>
              <a:buNone/>
            </a:pPr>
            <a:r>
              <a:rPr lang="en-US" sz="1750" dirty="0">
                <a:solidFill>
                  <a:srgbClr val="D9E1FF"/>
                </a:solidFill>
                <a:latin typeface="Martel Sans" pitchFamily="34" charset="0"/>
                <a:ea typeface="Martel Sans" pitchFamily="34" charset="-122"/>
                <a:cs typeface="Martel Sans" pitchFamily="34" charset="-120"/>
              </a:rPr>
              <a:t>Design the graphical user interface using Tkinter, taking into consideration user input for messages and choice of encryption or decryption.</a:t>
            </a:r>
            <a:endParaRPr lang="en-US" sz="1750" dirty="0"/>
          </a:p>
        </p:txBody>
      </p:sp>
      <p:sp>
        <p:nvSpPr>
          <p:cNvPr id="11" name="Shape 9"/>
          <p:cNvSpPr/>
          <p:nvPr/>
        </p:nvSpPr>
        <p:spPr>
          <a:xfrm>
            <a:off x="9118997" y="2271117"/>
            <a:ext cx="3163014" cy="4825960"/>
          </a:xfrm>
          <a:prstGeom prst="roundRect">
            <a:avLst>
              <a:gd name="adj" fmla="val 2107"/>
            </a:avLst>
          </a:prstGeom>
          <a:solidFill>
            <a:srgbClr val="221D4C"/>
          </a:solidFill>
          <a:ln/>
        </p:spPr>
      </p:sp>
      <p:sp>
        <p:nvSpPr>
          <p:cNvPr id="12" name="Text 10"/>
          <p:cNvSpPr/>
          <p:nvPr/>
        </p:nvSpPr>
        <p:spPr>
          <a:xfrm>
            <a:off x="9340928" y="2404348"/>
            <a:ext cx="2718673" cy="694373"/>
          </a:xfrm>
          <a:prstGeom prst="rect">
            <a:avLst/>
          </a:prstGeom>
          <a:noFill/>
          <a:ln/>
        </p:spPr>
        <p:txBody>
          <a:bodyPr wrap="square" rtlCol="0" anchor="t"/>
          <a:lstStyle/>
          <a:p>
            <a:pPr marL="0" indent="0">
              <a:lnSpc>
                <a:spcPts val="2734"/>
              </a:lnSpc>
              <a:buNone/>
            </a:pPr>
            <a:r>
              <a:rPr lang="en-US" sz="2187" b="1" dirty="0">
                <a:solidFill>
                  <a:srgbClr val="FFFFFF"/>
                </a:solidFill>
                <a:latin typeface="Kanit" pitchFamily="34" charset="0"/>
                <a:ea typeface="Kanit" pitchFamily="34" charset="-122"/>
                <a:cs typeface="Kanit" pitchFamily="34" charset="-120"/>
              </a:rPr>
              <a:t>Algorithm Development</a:t>
            </a:r>
            <a:endParaRPr lang="en-US" sz="2187" b="1" dirty="0"/>
          </a:p>
        </p:txBody>
      </p:sp>
      <p:sp>
        <p:nvSpPr>
          <p:cNvPr id="13" name="Text 11"/>
          <p:cNvSpPr/>
          <p:nvPr/>
        </p:nvSpPr>
        <p:spPr>
          <a:xfrm>
            <a:off x="9340929" y="3320891"/>
            <a:ext cx="2718673" cy="3554016"/>
          </a:xfrm>
          <a:prstGeom prst="rect">
            <a:avLst/>
          </a:prstGeom>
          <a:noFill/>
          <a:ln/>
        </p:spPr>
        <p:txBody>
          <a:bodyPr wrap="square" rtlCol="0" anchor="t"/>
          <a:lstStyle/>
          <a:p>
            <a:pPr marL="0" indent="0">
              <a:lnSpc>
                <a:spcPts val="2799"/>
              </a:lnSpc>
              <a:buNone/>
            </a:pPr>
            <a:r>
              <a:rPr lang="en-US" dirty="0">
                <a:solidFill>
                  <a:srgbClr val="D9E1FF"/>
                </a:solidFill>
                <a:latin typeface="Martel Sans" pitchFamily="34" charset="0"/>
                <a:ea typeface="Martel Sans" pitchFamily="34" charset="-122"/>
                <a:cs typeface="Martel Sans" pitchFamily="34" charset="-120"/>
              </a:rPr>
              <a:t>Develop algorithms for encrypting and decrypting messages. The encryption algorithm should the order of letters in the input message, while the decryption algorithm should reverse this process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3"/>
          <p:cNvSpPr/>
          <p:nvPr/>
        </p:nvSpPr>
        <p:spPr>
          <a:xfrm>
            <a:off x="1243070" y="311113"/>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Kanit" pitchFamily="34" charset="0"/>
                <a:ea typeface="Kanit" pitchFamily="34" charset="-122"/>
                <a:cs typeface="Kanit" pitchFamily="34" charset="-120"/>
              </a:rPr>
              <a:t>Expected Outcomes</a:t>
            </a:r>
            <a:endParaRPr lang="en-US" sz="4374" b="1" dirty="0"/>
          </a:p>
        </p:txBody>
      </p:sp>
      <p:sp>
        <p:nvSpPr>
          <p:cNvPr id="7" name="Text 4"/>
          <p:cNvSpPr/>
          <p:nvPr/>
        </p:nvSpPr>
        <p:spPr>
          <a:xfrm>
            <a:off x="2348389" y="4281368"/>
            <a:ext cx="5554980" cy="694373"/>
          </a:xfrm>
          <a:prstGeom prst="rect">
            <a:avLst/>
          </a:prstGeom>
          <a:noFill/>
          <a:ln/>
        </p:spPr>
        <p:txBody>
          <a:bodyPr wrap="none" rtlCol="0" anchor="t"/>
          <a:lstStyle/>
          <a:p>
            <a:pPr marL="0" indent="0">
              <a:lnSpc>
                <a:spcPts val="5468"/>
              </a:lnSpc>
              <a:buNone/>
            </a:pPr>
            <a:endParaRPr lang="en-US" sz="4374" dirty="0"/>
          </a:p>
        </p:txBody>
      </p:sp>
      <p:pic>
        <p:nvPicPr>
          <p:cNvPr id="10" name="Picture 9">
            <a:extLst>
              <a:ext uri="{FF2B5EF4-FFF2-40B4-BE49-F238E27FC236}">
                <a16:creationId xmlns:a16="http://schemas.microsoft.com/office/drawing/2014/main" id="{889CEAD9-AB1F-AFBF-4794-DBA92DF31B17}"/>
              </a:ext>
            </a:extLst>
          </p:cNvPr>
          <p:cNvPicPr>
            <a:picLocks noChangeAspect="1"/>
          </p:cNvPicPr>
          <p:nvPr/>
        </p:nvPicPr>
        <p:blipFill>
          <a:blip r:embed="rId4"/>
          <a:stretch>
            <a:fillRect/>
          </a:stretch>
        </p:blipFill>
        <p:spPr>
          <a:xfrm>
            <a:off x="1326382" y="1056848"/>
            <a:ext cx="7009551" cy="3918893"/>
          </a:xfrm>
          <a:prstGeom prst="rect">
            <a:avLst/>
          </a:prstGeom>
        </p:spPr>
      </p:pic>
      <p:pic>
        <p:nvPicPr>
          <p:cNvPr id="12" name="Picture 11">
            <a:extLst>
              <a:ext uri="{FF2B5EF4-FFF2-40B4-BE49-F238E27FC236}">
                <a16:creationId xmlns:a16="http://schemas.microsoft.com/office/drawing/2014/main" id="{686DEA29-1073-F782-6437-935CA2131948}"/>
              </a:ext>
            </a:extLst>
          </p:cNvPr>
          <p:cNvPicPr>
            <a:picLocks noChangeAspect="1"/>
          </p:cNvPicPr>
          <p:nvPr/>
        </p:nvPicPr>
        <p:blipFill>
          <a:blip r:embed="rId5"/>
          <a:stretch>
            <a:fillRect/>
          </a:stretch>
        </p:blipFill>
        <p:spPr>
          <a:xfrm>
            <a:off x="8335933" y="4441371"/>
            <a:ext cx="4686731" cy="306440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F1A838F8-14BA-C387-808A-F9E43CF9CF61}"/>
              </a:ext>
            </a:extLst>
          </p:cNvPr>
          <p:cNvSpPr/>
          <p:nvPr/>
        </p:nvSpPr>
        <p:spPr>
          <a:xfrm>
            <a:off x="0" y="0"/>
            <a:ext cx="14630400" cy="8229600"/>
          </a:xfrm>
          <a:prstGeom prst="rect">
            <a:avLst/>
          </a:prstGeom>
          <a:solidFill>
            <a:srgbClr val="100C35"/>
          </a:solidFill>
          <a:ln/>
        </p:spPr>
        <p:txBody>
          <a:bodyPr/>
          <a:lstStyle/>
          <a:p>
            <a:pPr marL="0" indent="0">
              <a:lnSpc>
                <a:spcPts val="5468"/>
              </a:lnSpc>
              <a:buNone/>
            </a:pPr>
            <a:r>
              <a:rPr lang="en-US" sz="4400" b="1" dirty="0">
                <a:solidFill>
                  <a:srgbClr val="FFFFFF"/>
                </a:solidFill>
                <a:latin typeface="Kanit" pitchFamily="34" charset="0"/>
                <a:ea typeface="Kanit" pitchFamily="34" charset="-122"/>
              </a:rPr>
              <a:t>     </a:t>
            </a:r>
          </a:p>
          <a:p>
            <a:pPr marL="0" indent="0">
              <a:lnSpc>
                <a:spcPts val="5468"/>
              </a:lnSpc>
              <a:buNone/>
            </a:pPr>
            <a:r>
              <a:rPr lang="en-US" sz="4400" b="1" dirty="0">
                <a:solidFill>
                  <a:srgbClr val="FFFFFF"/>
                </a:solidFill>
                <a:latin typeface="Kanit" pitchFamily="34" charset="0"/>
                <a:ea typeface="Kanit" pitchFamily="34" charset="-122"/>
              </a:rPr>
              <a:t>      CODE SNIPPETS</a:t>
            </a:r>
          </a:p>
          <a:p>
            <a:pPr marL="0" indent="0">
              <a:lnSpc>
                <a:spcPts val="5468"/>
              </a:lnSpc>
              <a:buNone/>
            </a:pPr>
            <a:r>
              <a:rPr lang="en-US" sz="4400" b="1" dirty="0">
                <a:solidFill>
                  <a:srgbClr val="FFFFFF"/>
                </a:solidFill>
                <a:latin typeface="Kanit" pitchFamily="34" charset="0"/>
                <a:ea typeface="Kanit" pitchFamily="34" charset="-122"/>
              </a:rPr>
              <a:t>       </a:t>
            </a:r>
            <a:endParaRPr lang="en-US" sz="4400" b="1" dirty="0"/>
          </a:p>
        </p:txBody>
      </p:sp>
      <p:pic>
        <p:nvPicPr>
          <p:cNvPr id="4" name="Picture 3">
            <a:extLst>
              <a:ext uri="{FF2B5EF4-FFF2-40B4-BE49-F238E27FC236}">
                <a16:creationId xmlns:a16="http://schemas.microsoft.com/office/drawing/2014/main" id="{6AB2F339-C579-E135-79B6-C04D771F3B3C}"/>
              </a:ext>
            </a:extLst>
          </p:cNvPr>
          <p:cNvPicPr>
            <a:picLocks noChangeAspect="1"/>
          </p:cNvPicPr>
          <p:nvPr/>
        </p:nvPicPr>
        <p:blipFill>
          <a:blip r:embed="rId2"/>
          <a:stretch>
            <a:fillRect/>
          </a:stretch>
        </p:blipFill>
        <p:spPr>
          <a:xfrm>
            <a:off x="2080010" y="1463173"/>
            <a:ext cx="4614218" cy="4860178"/>
          </a:xfrm>
          <a:prstGeom prst="rect">
            <a:avLst/>
          </a:prstGeom>
        </p:spPr>
      </p:pic>
      <p:pic>
        <p:nvPicPr>
          <p:cNvPr id="6" name="Picture 5">
            <a:extLst>
              <a:ext uri="{FF2B5EF4-FFF2-40B4-BE49-F238E27FC236}">
                <a16:creationId xmlns:a16="http://schemas.microsoft.com/office/drawing/2014/main" id="{596E1EEF-0C55-993E-C9A6-D89EF2570FBF}"/>
              </a:ext>
            </a:extLst>
          </p:cNvPr>
          <p:cNvPicPr>
            <a:picLocks noChangeAspect="1"/>
          </p:cNvPicPr>
          <p:nvPr/>
        </p:nvPicPr>
        <p:blipFill>
          <a:blip r:embed="rId3"/>
          <a:stretch>
            <a:fillRect/>
          </a:stretch>
        </p:blipFill>
        <p:spPr>
          <a:xfrm>
            <a:off x="6752491" y="1463173"/>
            <a:ext cx="4586365" cy="4860178"/>
          </a:xfrm>
          <a:prstGeom prst="rect">
            <a:avLst/>
          </a:prstGeom>
        </p:spPr>
      </p:pic>
    </p:spTree>
    <p:extLst>
      <p:ext uri="{BB962C8B-B14F-4D97-AF65-F5344CB8AC3E}">
        <p14:creationId xmlns:p14="http://schemas.microsoft.com/office/powerpoint/2010/main" val="6870228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TotalTime>
  <Words>599</Words>
  <Application>Microsoft Office PowerPoint</Application>
  <PresentationFormat>Custom</PresentationFormat>
  <Paragraphs>73</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Kanit</vt:lpstr>
      <vt:lpstr>Martel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Jiya Gaba</cp:lastModifiedBy>
  <cp:revision>4</cp:revision>
  <dcterms:created xsi:type="dcterms:W3CDTF">2024-03-19T04:44:06Z</dcterms:created>
  <dcterms:modified xsi:type="dcterms:W3CDTF">2024-03-19T09:28:13Z</dcterms:modified>
</cp:coreProperties>
</file>